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7" r:id="rId5"/>
    <p:sldId id="258" r:id="rId6"/>
    <p:sldId id="260" r:id="rId7"/>
    <p:sldId id="261" r:id="rId8"/>
    <p:sldId id="300" r:id="rId9"/>
    <p:sldId id="292" r:id="rId10"/>
    <p:sldId id="295" r:id="rId11"/>
    <p:sldId id="265" r:id="rId12"/>
    <p:sldId id="271" r:id="rId13"/>
    <p:sldId id="291" r:id="rId14"/>
    <p:sldId id="266" r:id="rId15"/>
    <p:sldId id="283" r:id="rId16"/>
    <p:sldId id="284" r:id="rId17"/>
    <p:sldId id="293" r:id="rId18"/>
    <p:sldId id="285" r:id="rId19"/>
    <p:sldId id="286" r:id="rId20"/>
    <p:sldId id="275" r:id="rId21"/>
    <p:sldId id="282" r:id="rId2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s" id="{C576AD8C-B66C-7349-B855-EF1DA33198D4}">
          <p14:sldIdLst>
            <p14:sldId id="257"/>
            <p14:sldId id="258"/>
          </p14:sldIdLst>
        </p14:section>
        <p14:section name="One column with Inserts" id="{83782CC2-75FB-2C44-8448-FC156670D5A5}">
          <p14:sldIdLst>
            <p14:sldId id="260"/>
            <p14:sldId id="261"/>
            <p14:sldId id="300"/>
            <p14:sldId id="292"/>
            <p14:sldId id="295"/>
          </p14:sldIdLst>
        </p14:section>
        <p14:section name="Transformation" id="{DC0968FD-AD72-974F-B77B-E411D01C2884}">
          <p14:sldIdLst>
            <p14:sldId id="265"/>
            <p14:sldId id="271"/>
            <p14:sldId id="291"/>
            <p14:sldId id="266"/>
            <p14:sldId id="283"/>
            <p14:sldId id="284"/>
            <p14:sldId id="293"/>
          </p14:sldIdLst>
        </p14:section>
        <p14:section name="Adapt and Govern" id="{45C5D6D6-C2AE-334A-9D04-F72E6155DA2D}">
          <p14:sldIdLst>
            <p14:sldId id="285"/>
            <p14:sldId id="286"/>
            <p14:sldId id="275"/>
          </p14:sldIdLst>
        </p14:section>
        <p14:section name="Section Dividers - People" id="{A7F0B11E-B64B-C046-AFE1-93D61B2A21CD}">
          <p14:sldIdLst/>
        </p14:section>
        <p14:section name="Title Only (Blank)" id="{E98B7260-ADAA-8148-A4C1-E6C83BA07FBC}">
          <p14:sldIdLst/>
        </p14:section>
        <p14:section name="Back Cover" id="{03FDA2DD-426E-B544-97B2-E1CBB55309A8}">
          <p14:sldIdLst>
            <p14:sldId id="28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Long" initials="JL" lastIdx="1" clrIdx="0">
    <p:extLst>
      <p:ext uri="{19B8F6BF-5375-455C-9EA6-DF929625EA0E}">
        <p15:presenceInfo xmlns:p15="http://schemas.microsoft.com/office/powerpoint/2012/main" userId="S-1-5-21-4258197046-2950697021-1640503629-9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47474"/>
    <a:srgbClr val="E5E5E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snapToGrid="0">
      <p:cViewPr varScale="1">
        <p:scale>
          <a:sx n="84" d="100"/>
          <a:sy n="84" d="100"/>
        </p:scale>
        <p:origin x="298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2934655799659057"/>
          <c:y val="4.54001378686601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v>Green Plan Actions Progress</c:v>
          </c:tx>
          <c:spPr>
            <a:solidFill>
              <a:schemeClr val="accent6">
                <a:lumMod val="20000"/>
                <a:lumOff val="80000"/>
              </a:schemeClr>
            </a:solidFill>
          </c:spPr>
          <c:dPt>
            <c:idx val="0"/>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1-E605-40F3-889B-92209CB29758}"/>
              </c:ext>
            </c:extLst>
          </c:dPt>
          <c:dPt>
            <c:idx val="1"/>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3-E605-40F3-889B-92209CB29758}"/>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E605-40F3-889B-92209CB29758}"/>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Sheet1!$AL$1:$AN$1</c:f>
              <c:strCache>
                <c:ptCount val="3"/>
                <c:pt idx="0">
                  <c:v>Completed</c:v>
                </c:pt>
                <c:pt idx="1">
                  <c:v>In Progress</c:v>
                </c:pt>
                <c:pt idx="2">
                  <c:v>Not Started</c:v>
                </c:pt>
              </c:strCache>
            </c:strRef>
          </c:cat>
          <c:val>
            <c:numRef>
              <c:f>Sheet1!$AL$14:$AN$14</c:f>
              <c:numCache>
                <c:formatCode>General</c:formatCode>
                <c:ptCount val="3"/>
                <c:pt idx="0">
                  <c:v>18</c:v>
                </c:pt>
                <c:pt idx="1">
                  <c:v>19</c:v>
                </c:pt>
                <c:pt idx="2">
                  <c:v>1</c:v>
                </c:pt>
              </c:numCache>
            </c:numRef>
          </c:val>
          <c:extLst>
            <c:ext xmlns:c16="http://schemas.microsoft.com/office/drawing/2014/chart" uri="{C3380CC4-5D6E-409C-BE32-E72D297353CC}">
              <c16:uniqueId val="{00000006-E605-40F3-889B-92209CB29758}"/>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4205806181925171"/>
          <c:y val="0.87592237648868665"/>
          <c:w val="0.58421072554610542"/>
          <c:h val="8.4896470407391761E-2"/>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Log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62F107-AEDE-4896-B5A9-89E8C04E5A80}"/>
              </a:ext>
            </a:extLst>
          </p:cNvPr>
          <p:cNvSpPr/>
          <p:nvPr userDrawn="1"/>
        </p:nvSpPr>
        <p:spPr>
          <a:xfrm>
            <a:off x="0" y="0"/>
            <a:ext cx="6858000" cy="9906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4350" y="1621191"/>
            <a:ext cx="5829300" cy="1323890"/>
          </a:xfrm>
        </p:spPr>
        <p:txBody>
          <a:bodyPr anchor="t" anchorCtr="0"/>
          <a:lstStyle>
            <a:lvl1pPr algn="l">
              <a:defRPr sz="4500">
                <a:solidFill>
                  <a:schemeClr val="tx2"/>
                </a:solidFill>
              </a:defRPr>
            </a:lvl1pPr>
          </a:lstStyle>
          <a:p>
            <a:r>
              <a:rPr lang="en-GB"/>
              <a:t>Click to edit Master title style</a:t>
            </a:r>
            <a:endParaRPr lang="en-US"/>
          </a:p>
        </p:txBody>
      </p:sp>
      <p:sp>
        <p:nvSpPr>
          <p:cNvPr id="3" name="Subtitle 2"/>
          <p:cNvSpPr>
            <a:spLocks noGrp="1"/>
          </p:cNvSpPr>
          <p:nvPr>
            <p:ph type="subTitle" idx="1"/>
          </p:nvPr>
        </p:nvSpPr>
        <p:spPr>
          <a:xfrm>
            <a:off x="527403" y="3166606"/>
            <a:ext cx="5803194" cy="1648435"/>
          </a:xfrm>
        </p:spPr>
        <p:txBody>
          <a:bodyPr>
            <a:normAutofit/>
          </a:bodyPr>
          <a:lstStyle>
            <a:lvl1pPr marL="0" indent="0" algn="l">
              <a:buNone/>
              <a:defRPr sz="2400">
                <a:solidFill>
                  <a:schemeClr val="bg2">
                    <a:lumMod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14" name="Picture 13">
            <a:extLst>
              <a:ext uri="{FF2B5EF4-FFF2-40B4-BE49-F238E27FC236}">
                <a16:creationId xmlns:a16="http://schemas.microsoft.com/office/drawing/2014/main" id="{9A7EBE57-4E9F-3A8D-1C82-C5FF83179F3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27403" y="5090959"/>
            <a:ext cx="5803194" cy="4418238"/>
          </a:xfrm>
          <a:prstGeom prst="rect">
            <a:avLst/>
          </a:prstGeom>
        </p:spPr>
      </p:pic>
    </p:spTree>
    <p:extLst>
      <p:ext uri="{BB962C8B-B14F-4D97-AF65-F5344CB8AC3E}">
        <p14:creationId xmlns:p14="http://schemas.microsoft.com/office/powerpoint/2010/main" val="142340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ne Column Esta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5287790-83C5-5A17-AE0F-866D8B161A69}"/>
              </a:ext>
            </a:extLst>
          </p:cNvPr>
          <p:cNvPicPr>
            <a:picLocks noChangeAspect="1"/>
          </p:cNvPicPr>
          <p:nvPr userDrawn="1"/>
        </p:nvPicPr>
        <p:blipFill>
          <a:blip r:embed="rId2"/>
          <a:srcRect/>
          <a:stretch/>
        </p:blipFill>
        <p:spPr>
          <a:xfrm>
            <a:off x="4265437" y="8075596"/>
            <a:ext cx="2424119" cy="1715042"/>
          </a:xfrm>
          <a:prstGeom prst="rect">
            <a:avLst/>
          </a:prstGeom>
        </p:spPr>
      </p:pic>
    </p:spTree>
    <p:extLst>
      <p:ext uri="{BB962C8B-B14F-4D97-AF65-F5344CB8AC3E}">
        <p14:creationId xmlns:p14="http://schemas.microsoft.com/office/powerpoint/2010/main" val="242442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ne Column Recyc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71488" y="1329069"/>
            <a:ext cx="5915025" cy="63807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5287790-83C5-5A17-AE0F-866D8B161A69}"/>
              </a:ext>
            </a:extLst>
          </p:cNvPr>
          <p:cNvPicPr>
            <a:picLocks noChangeAspect="1"/>
          </p:cNvPicPr>
          <p:nvPr userDrawn="1"/>
        </p:nvPicPr>
        <p:blipFill>
          <a:blip r:embed="rId2"/>
          <a:srcRect/>
          <a:stretch/>
        </p:blipFill>
        <p:spPr>
          <a:xfrm>
            <a:off x="3580598" y="7560068"/>
            <a:ext cx="3160299" cy="2235881"/>
          </a:xfrm>
          <a:prstGeom prst="rect">
            <a:avLst/>
          </a:prstGeom>
        </p:spPr>
      </p:pic>
    </p:spTree>
    <p:extLst>
      <p:ext uri="{BB962C8B-B14F-4D97-AF65-F5344CB8AC3E}">
        <p14:creationId xmlns:p14="http://schemas.microsoft.com/office/powerpoint/2010/main" val="129398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lumn Medic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5287790-83C5-5A17-AE0F-866D8B161A69}"/>
              </a:ext>
            </a:extLst>
          </p:cNvPr>
          <p:cNvPicPr>
            <a:picLocks noChangeAspect="1"/>
          </p:cNvPicPr>
          <p:nvPr userDrawn="1"/>
        </p:nvPicPr>
        <p:blipFill>
          <a:blip r:embed="rId2"/>
          <a:srcRect/>
          <a:stretch/>
        </p:blipFill>
        <p:spPr>
          <a:xfrm flipH="1">
            <a:off x="5197384" y="7632127"/>
            <a:ext cx="1454223" cy="2172366"/>
          </a:xfrm>
          <a:prstGeom prst="rect">
            <a:avLst/>
          </a:prstGeom>
        </p:spPr>
      </p:pic>
    </p:spTree>
    <p:extLst>
      <p:ext uri="{BB962C8B-B14F-4D97-AF65-F5344CB8AC3E}">
        <p14:creationId xmlns:p14="http://schemas.microsoft.com/office/powerpoint/2010/main" val="282296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ne Column Supply Ch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71488" y="1329069"/>
            <a:ext cx="5915025" cy="67546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5287790-83C5-5A17-AE0F-866D8B161A69}"/>
              </a:ext>
            </a:extLst>
          </p:cNvPr>
          <p:cNvPicPr>
            <a:picLocks noChangeAspect="1"/>
          </p:cNvPicPr>
          <p:nvPr userDrawn="1"/>
        </p:nvPicPr>
        <p:blipFill>
          <a:blip r:embed="rId2"/>
          <a:srcRect/>
          <a:stretch/>
        </p:blipFill>
        <p:spPr>
          <a:xfrm>
            <a:off x="3854634" y="7811796"/>
            <a:ext cx="2918794" cy="2065020"/>
          </a:xfrm>
          <a:prstGeom prst="rect">
            <a:avLst/>
          </a:prstGeom>
        </p:spPr>
      </p:pic>
    </p:spTree>
    <p:extLst>
      <p:ext uri="{BB962C8B-B14F-4D97-AF65-F5344CB8AC3E}">
        <p14:creationId xmlns:p14="http://schemas.microsoft.com/office/powerpoint/2010/main" val="1607703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ne Column Techn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5287790-83C5-5A17-AE0F-866D8B161A69}"/>
              </a:ext>
            </a:extLst>
          </p:cNvPr>
          <p:cNvPicPr>
            <a:picLocks noChangeAspect="1"/>
          </p:cNvPicPr>
          <p:nvPr userDrawn="1"/>
        </p:nvPicPr>
        <p:blipFill>
          <a:blip r:embed="rId2"/>
          <a:srcRect/>
          <a:stretch/>
        </p:blipFill>
        <p:spPr>
          <a:xfrm>
            <a:off x="4643847" y="7012139"/>
            <a:ext cx="2214153" cy="3129584"/>
          </a:xfrm>
          <a:prstGeom prst="rect">
            <a:avLst/>
          </a:prstGeom>
        </p:spPr>
      </p:pic>
    </p:spTree>
    <p:extLst>
      <p:ext uri="{BB962C8B-B14F-4D97-AF65-F5344CB8AC3E}">
        <p14:creationId xmlns:p14="http://schemas.microsoft.com/office/powerpoint/2010/main" val="3871621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ne Column Transpor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71488" y="1329070"/>
            <a:ext cx="5915025" cy="68497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5287790-83C5-5A17-AE0F-866D8B161A69}"/>
              </a:ext>
            </a:extLst>
          </p:cNvPr>
          <p:cNvPicPr>
            <a:picLocks noChangeAspect="1"/>
          </p:cNvPicPr>
          <p:nvPr userDrawn="1"/>
        </p:nvPicPr>
        <p:blipFill>
          <a:blip r:embed="rId2"/>
          <a:srcRect/>
          <a:stretch/>
        </p:blipFill>
        <p:spPr>
          <a:xfrm>
            <a:off x="3554739" y="7563753"/>
            <a:ext cx="3186889" cy="2254695"/>
          </a:xfrm>
          <a:prstGeom prst="rect">
            <a:avLst/>
          </a:prstGeom>
        </p:spPr>
      </p:pic>
    </p:spTree>
    <p:extLst>
      <p:ext uri="{BB962C8B-B14F-4D97-AF65-F5344CB8AC3E}">
        <p14:creationId xmlns:p14="http://schemas.microsoft.com/office/powerpoint/2010/main" val="120152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ne Column Estate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71488" y="1329070"/>
            <a:ext cx="5915025" cy="76320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5287790-83C5-5A17-AE0F-866D8B161A69}"/>
              </a:ext>
            </a:extLst>
          </p:cNvPr>
          <p:cNvPicPr>
            <a:picLocks noChangeAspect="1"/>
          </p:cNvPicPr>
          <p:nvPr userDrawn="1"/>
        </p:nvPicPr>
        <p:blipFill>
          <a:blip r:embed="rId2"/>
          <a:srcRect/>
          <a:stretch/>
        </p:blipFill>
        <p:spPr>
          <a:xfrm>
            <a:off x="5428625" y="7692362"/>
            <a:ext cx="1347561" cy="1904705"/>
          </a:xfrm>
          <a:prstGeom prst="rect">
            <a:avLst/>
          </a:prstGeom>
        </p:spPr>
      </p:pic>
    </p:spTree>
    <p:extLst>
      <p:ext uri="{BB962C8B-B14F-4D97-AF65-F5344CB8AC3E}">
        <p14:creationId xmlns:p14="http://schemas.microsoft.com/office/powerpoint/2010/main" val="446392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71488" y="1329069"/>
            <a:ext cx="5915025" cy="39433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8">
            <a:extLst>
              <a:ext uri="{FF2B5EF4-FFF2-40B4-BE49-F238E27FC236}">
                <a16:creationId xmlns:a16="http://schemas.microsoft.com/office/drawing/2014/main" id="{5599BED5-41A3-E471-4119-215A6C6746A1}"/>
              </a:ext>
            </a:extLst>
          </p:cNvPr>
          <p:cNvSpPr>
            <a:spLocks noGrp="1"/>
          </p:cNvSpPr>
          <p:nvPr>
            <p:ph type="body" sz="quarter" idx="12"/>
          </p:nvPr>
        </p:nvSpPr>
        <p:spPr>
          <a:xfrm>
            <a:off x="471487" y="7178040"/>
            <a:ext cx="2797494" cy="1779814"/>
          </a:xfrm>
          <a:solidFill>
            <a:schemeClr val="tx2"/>
          </a:solidFill>
        </p:spPr>
        <p:txBody>
          <a:bodyPr lIns="108000" tIns="108000" rIns="108000" bIns="108000">
            <a:no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1">
            <a:extLst>
              <a:ext uri="{FF2B5EF4-FFF2-40B4-BE49-F238E27FC236}">
                <a16:creationId xmlns:a16="http://schemas.microsoft.com/office/drawing/2014/main" id="{2D90E867-D45E-2F98-5D87-6758CA116EFD}"/>
              </a:ext>
            </a:extLst>
          </p:cNvPr>
          <p:cNvSpPr>
            <a:spLocks noGrp="1"/>
          </p:cNvSpPr>
          <p:nvPr>
            <p:ph type="pic" sz="quarter" idx="16"/>
          </p:nvPr>
        </p:nvSpPr>
        <p:spPr>
          <a:xfrm>
            <a:off x="471487" y="5615940"/>
            <a:ext cx="2797493" cy="1574800"/>
          </a:xfrm>
          <a:solidFill>
            <a:srgbClr val="E8EDEE"/>
          </a:solidFill>
        </p:spPr>
        <p:txBody>
          <a:bodyPr/>
          <a:lstStyle/>
          <a:p>
            <a:endParaRPr lang="en-GB"/>
          </a:p>
        </p:txBody>
      </p:sp>
      <p:sp>
        <p:nvSpPr>
          <p:cNvPr id="14" name="Text Placeholder 8">
            <a:extLst>
              <a:ext uri="{FF2B5EF4-FFF2-40B4-BE49-F238E27FC236}">
                <a16:creationId xmlns:a16="http://schemas.microsoft.com/office/drawing/2014/main" id="{9A8DC244-8E49-1535-925D-B124120D2C31}"/>
              </a:ext>
            </a:extLst>
          </p:cNvPr>
          <p:cNvSpPr>
            <a:spLocks noGrp="1"/>
          </p:cNvSpPr>
          <p:nvPr>
            <p:ph type="body" sz="quarter" idx="17"/>
          </p:nvPr>
        </p:nvSpPr>
        <p:spPr>
          <a:xfrm>
            <a:off x="3574611" y="7178040"/>
            <a:ext cx="2797494" cy="1779814"/>
          </a:xfrm>
          <a:solidFill>
            <a:schemeClr val="tx2"/>
          </a:solidFill>
        </p:spPr>
        <p:txBody>
          <a:bodyPr lIns="108000" tIns="108000" rIns="108000" bIns="108000">
            <a:no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1">
            <a:extLst>
              <a:ext uri="{FF2B5EF4-FFF2-40B4-BE49-F238E27FC236}">
                <a16:creationId xmlns:a16="http://schemas.microsoft.com/office/drawing/2014/main" id="{3229E545-B5E4-EFE9-991F-5FDBCDF5413D}"/>
              </a:ext>
            </a:extLst>
          </p:cNvPr>
          <p:cNvSpPr>
            <a:spLocks noGrp="1"/>
          </p:cNvSpPr>
          <p:nvPr>
            <p:ph type="pic" sz="quarter" idx="18"/>
          </p:nvPr>
        </p:nvSpPr>
        <p:spPr>
          <a:xfrm>
            <a:off x="3574611" y="5615940"/>
            <a:ext cx="2797493" cy="1574800"/>
          </a:xfrm>
          <a:solidFill>
            <a:srgbClr val="E8EDEE"/>
          </a:solidFill>
        </p:spPr>
        <p:txBody>
          <a:bodyPr/>
          <a:lstStyle/>
          <a:p>
            <a:endParaRPr lang="en-GB"/>
          </a:p>
        </p:txBody>
      </p:sp>
    </p:spTree>
    <p:extLst>
      <p:ext uri="{BB962C8B-B14F-4D97-AF65-F5344CB8AC3E}">
        <p14:creationId xmlns:p14="http://schemas.microsoft.com/office/powerpoint/2010/main" val="953604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Two Boxes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5F3A34-896C-935D-8839-E9A2ECE7EB01}"/>
              </a:ext>
            </a:extLst>
          </p:cNvPr>
          <p:cNvSpPr/>
          <p:nvPr userDrawn="1"/>
        </p:nvSpPr>
        <p:spPr>
          <a:xfrm>
            <a:off x="0" y="5158412"/>
            <a:ext cx="6858000" cy="42201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71488" y="1329070"/>
            <a:ext cx="5915025" cy="34185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8">
            <a:extLst>
              <a:ext uri="{FF2B5EF4-FFF2-40B4-BE49-F238E27FC236}">
                <a16:creationId xmlns:a16="http://schemas.microsoft.com/office/drawing/2014/main" id="{5599BED5-41A3-E471-4119-215A6C6746A1}"/>
              </a:ext>
            </a:extLst>
          </p:cNvPr>
          <p:cNvSpPr>
            <a:spLocks noGrp="1"/>
          </p:cNvSpPr>
          <p:nvPr>
            <p:ph type="body" sz="quarter" idx="12"/>
          </p:nvPr>
        </p:nvSpPr>
        <p:spPr>
          <a:xfrm>
            <a:off x="471487" y="7223368"/>
            <a:ext cx="2797494" cy="1779814"/>
          </a:xfrm>
          <a:solidFill>
            <a:schemeClr val="bg1"/>
          </a:solidFill>
        </p:spPr>
        <p:txBody>
          <a:bodyPr lIns="108000" tIns="108000" rIns="108000" bIns="108000">
            <a:noAutofit/>
          </a:bodyPr>
          <a:lstStyle>
            <a:lvl1pPr>
              <a:buClr>
                <a:schemeClr val="accent3"/>
              </a:buClr>
              <a:defRPr sz="1600">
                <a:solidFill>
                  <a:schemeClr val="accent4"/>
                </a:solidFill>
              </a:defRPr>
            </a:lvl1pPr>
            <a:lvl2pPr>
              <a:buClr>
                <a:schemeClr val="accent3"/>
              </a:buClr>
              <a:defRPr sz="1600">
                <a:solidFill>
                  <a:schemeClr val="accent4"/>
                </a:solidFill>
              </a:defRPr>
            </a:lvl2pPr>
            <a:lvl3pPr>
              <a:buClr>
                <a:schemeClr val="accent3"/>
              </a:buClr>
              <a:defRPr sz="1600">
                <a:solidFill>
                  <a:schemeClr val="accent4"/>
                </a:solidFill>
              </a:defRPr>
            </a:lvl3pPr>
            <a:lvl4pPr>
              <a:buClr>
                <a:schemeClr val="accent3"/>
              </a:buClr>
              <a:defRPr sz="1600">
                <a:solidFill>
                  <a:schemeClr val="accent4"/>
                </a:solidFill>
              </a:defRPr>
            </a:lvl4pPr>
            <a:lvl5pPr>
              <a:buClr>
                <a:schemeClr val="accent3"/>
              </a:buCl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1">
            <a:extLst>
              <a:ext uri="{FF2B5EF4-FFF2-40B4-BE49-F238E27FC236}">
                <a16:creationId xmlns:a16="http://schemas.microsoft.com/office/drawing/2014/main" id="{2D90E867-D45E-2F98-5D87-6758CA116EFD}"/>
              </a:ext>
            </a:extLst>
          </p:cNvPr>
          <p:cNvSpPr>
            <a:spLocks noGrp="1"/>
          </p:cNvSpPr>
          <p:nvPr>
            <p:ph type="pic" sz="quarter" idx="16"/>
          </p:nvPr>
        </p:nvSpPr>
        <p:spPr>
          <a:xfrm>
            <a:off x="471487" y="5661268"/>
            <a:ext cx="2797493" cy="1574800"/>
          </a:xfrm>
          <a:solidFill>
            <a:srgbClr val="E8EDEE"/>
          </a:solidFill>
        </p:spPr>
        <p:txBody>
          <a:bodyPr/>
          <a:lstStyle/>
          <a:p>
            <a:endParaRPr lang="en-GB"/>
          </a:p>
        </p:txBody>
      </p:sp>
      <p:sp>
        <p:nvSpPr>
          <p:cNvPr id="14" name="Text Placeholder 8">
            <a:extLst>
              <a:ext uri="{FF2B5EF4-FFF2-40B4-BE49-F238E27FC236}">
                <a16:creationId xmlns:a16="http://schemas.microsoft.com/office/drawing/2014/main" id="{9A8DC244-8E49-1535-925D-B124120D2C31}"/>
              </a:ext>
            </a:extLst>
          </p:cNvPr>
          <p:cNvSpPr>
            <a:spLocks noGrp="1"/>
          </p:cNvSpPr>
          <p:nvPr>
            <p:ph type="body" sz="quarter" idx="17"/>
          </p:nvPr>
        </p:nvSpPr>
        <p:spPr>
          <a:xfrm>
            <a:off x="3574611" y="7223368"/>
            <a:ext cx="2797494" cy="1779814"/>
          </a:xfrm>
          <a:solidFill>
            <a:schemeClr val="bg1"/>
          </a:solidFill>
        </p:spPr>
        <p:txBody>
          <a:bodyPr lIns="108000" tIns="108000" rIns="108000" bIns="108000">
            <a:noAutofit/>
          </a:bodyPr>
          <a:lstStyle>
            <a:lvl1pPr>
              <a:buClr>
                <a:schemeClr val="accent3"/>
              </a:buClr>
              <a:defRPr sz="1600">
                <a:solidFill>
                  <a:schemeClr val="accent4"/>
                </a:solidFill>
              </a:defRPr>
            </a:lvl1pPr>
            <a:lvl2pPr>
              <a:buClr>
                <a:schemeClr val="accent3"/>
              </a:buClr>
              <a:defRPr sz="1600">
                <a:solidFill>
                  <a:schemeClr val="accent4"/>
                </a:solidFill>
              </a:defRPr>
            </a:lvl2pPr>
            <a:lvl3pPr>
              <a:buClr>
                <a:schemeClr val="accent3"/>
              </a:buClr>
              <a:defRPr sz="1600">
                <a:solidFill>
                  <a:schemeClr val="accent4"/>
                </a:solidFill>
              </a:defRPr>
            </a:lvl3pPr>
            <a:lvl4pPr>
              <a:buClr>
                <a:schemeClr val="accent3"/>
              </a:buClr>
              <a:defRPr sz="1600">
                <a:solidFill>
                  <a:schemeClr val="accent4"/>
                </a:solidFill>
              </a:defRPr>
            </a:lvl4pPr>
            <a:lvl5pPr>
              <a:buClr>
                <a:schemeClr val="accent3"/>
              </a:buCl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1">
            <a:extLst>
              <a:ext uri="{FF2B5EF4-FFF2-40B4-BE49-F238E27FC236}">
                <a16:creationId xmlns:a16="http://schemas.microsoft.com/office/drawing/2014/main" id="{3229E545-B5E4-EFE9-991F-5FDBCDF5413D}"/>
              </a:ext>
            </a:extLst>
          </p:cNvPr>
          <p:cNvSpPr>
            <a:spLocks noGrp="1"/>
          </p:cNvSpPr>
          <p:nvPr>
            <p:ph type="pic" sz="quarter" idx="18"/>
          </p:nvPr>
        </p:nvSpPr>
        <p:spPr>
          <a:xfrm>
            <a:off x="3574611" y="5661268"/>
            <a:ext cx="2797493" cy="1574800"/>
          </a:xfrm>
          <a:solidFill>
            <a:srgbClr val="E8EDEE"/>
          </a:solidFill>
        </p:spPr>
        <p:txBody>
          <a:bodyPr/>
          <a:lstStyle/>
          <a:p>
            <a:endParaRPr lang="en-GB"/>
          </a:p>
        </p:txBody>
      </p:sp>
    </p:spTree>
    <p:extLst>
      <p:ext uri="{BB962C8B-B14F-4D97-AF65-F5344CB8AC3E}">
        <p14:creationId xmlns:p14="http://schemas.microsoft.com/office/powerpoint/2010/main" val="59838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71488" y="1329070"/>
            <a:ext cx="2797006" cy="75932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589507" y="1329070"/>
            <a:ext cx="2797006" cy="75932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178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62F107-AEDE-4896-B5A9-89E8C04E5A80}"/>
              </a:ext>
            </a:extLst>
          </p:cNvPr>
          <p:cNvSpPr/>
          <p:nvPr userDrawn="1"/>
        </p:nvSpPr>
        <p:spPr>
          <a:xfrm>
            <a:off x="0" y="0"/>
            <a:ext cx="6858000" cy="9906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4350" y="2083177"/>
            <a:ext cx="5829300" cy="1323890"/>
          </a:xfrm>
        </p:spPr>
        <p:txBody>
          <a:bodyPr anchor="t" anchorCtr="0"/>
          <a:lstStyle>
            <a:lvl1pPr algn="l">
              <a:defRPr sz="4500">
                <a:solidFill>
                  <a:schemeClr val="tx2"/>
                </a:solidFill>
              </a:defRPr>
            </a:lvl1pPr>
          </a:lstStyle>
          <a:p>
            <a:r>
              <a:rPr lang="en-GB"/>
              <a:t>Click to edit Master title style</a:t>
            </a:r>
            <a:endParaRPr lang="en-US"/>
          </a:p>
        </p:txBody>
      </p:sp>
      <p:sp>
        <p:nvSpPr>
          <p:cNvPr id="3" name="Subtitle 2"/>
          <p:cNvSpPr>
            <a:spLocks noGrp="1"/>
          </p:cNvSpPr>
          <p:nvPr>
            <p:ph type="subTitle" idx="1"/>
          </p:nvPr>
        </p:nvSpPr>
        <p:spPr>
          <a:xfrm>
            <a:off x="527403" y="3628592"/>
            <a:ext cx="5803194" cy="2391656"/>
          </a:xfrm>
        </p:spPr>
        <p:txBody>
          <a:bodyPr>
            <a:normAutofit/>
          </a:bodyPr>
          <a:lstStyle>
            <a:lvl1pPr marL="0" indent="0" algn="l">
              <a:buNone/>
              <a:defRPr sz="2400">
                <a:solidFill>
                  <a:schemeClr val="bg2">
                    <a:lumMod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5" name="Picture 4">
            <a:extLst>
              <a:ext uri="{FF2B5EF4-FFF2-40B4-BE49-F238E27FC236}">
                <a16:creationId xmlns:a16="http://schemas.microsoft.com/office/drawing/2014/main" id="{B29D396B-D7B0-31A4-589E-FFCF694AE9A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7827541"/>
            <a:ext cx="6858000" cy="2078459"/>
          </a:xfrm>
          <a:prstGeom prst="rect">
            <a:avLst/>
          </a:prstGeom>
        </p:spPr>
      </p:pic>
    </p:spTree>
    <p:extLst>
      <p:ext uri="{BB962C8B-B14F-4D97-AF65-F5344CB8AC3E}">
        <p14:creationId xmlns:p14="http://schemas.microsoft.com/office/powerpoint/2010/main" val="3817327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467916" y="1383774"/>
            <a:ext cx="5915025" cy="1313706"/>
          </a:xfrm>
        </p:spPr>
        <p:txBody>
          <a:bodyPr anchor="t" anchorCtr="0"/>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467916" y="2869884"/>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pic>
        <p:nvPicPr>
          <p:cNvPr id="10" name="Picture 9" descr="A person in a blue uniform standing in a hospital room&#10;&#10;Description automatically generated">
            <a:extLst>
              <a:ext uri="{FF2B5EF4-FFF2-40B4-BE49-F238E27FC236}">
                <a16:creationId xmlns:a16="http://schemas.microsoft.com/office/drawing/2014/main" id="{CF2E7B99-A44D-9E1F-50BD-B3CAF148F262}"/>
              </a:ext>
            </a:extLst>
          </p:cNvPr>
          <p:cNvPicPr>
            <a:picLocks noChangeAspect="1"/>
          </p:cNvPicPr>
          <p:nvPr userDrawn="1"/>
        </p:nvPicPr>
        <p:blipFill>
          <a:blip r:embed="rId2"/>
          <a:stretch>
            <a:fillRect/>
          </a:stretch>
        </p:blipFill>
        <p:spPr>
          <a:xfrm>
            <a:off x="1750774" y="4774079"/>
            <a:ext cx="4639310" cy="4161734"/>
          </a:xfrm>
          <a:prstGeom prst="rect">
            <a:avLst/>
          </a:prstGeom>
        </p:spPr>
      </p:pic>
    </p:spTree>
    <p:extLst>
      <p:ext uri="{BB962C8B-B14F-4D97-AF65-F5344CB8AC3E}">
        <p14:creationId xmlns:p14="http://schemas.microsoft.com/office/powerpoint/2010/main" val="1526885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467916" y="1383774"/>
            <a:ext cx="5915025" cy="1313706"/>
          </a:xfrm>
        </p:spPr>
        <p:txBody>
          <a:bodyPr anchor="t" anchorCtr="0"/>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467916" y="2869884"/>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pic>
        <p:nvPicPr>
          <p:cNvPr id="10" name="Picture 9">
            <a:extLst>
              <a:ext uri="{FF2B5EF4-FFF2-40B4-BE49-F238E27FC236}">
                <a16:creationId xmlns:a16="http://schemas.microsoft.com/office/drawing/2014/main" id="{CF2E7B99-A44D-9E1F-50BD-B3CAF148F262}"/>
              </a:ext>
            </a:extLst>
          </p:cNvPr>
          <p:cNvPicPr>
            <a:picLocks noChangeAspect="1"/>
          </p:cNvPicPr>
          <p:nvPr userDrawn="1"/>
        </p:nvPicPr>
        <p:blipFill>
          <a:blip r:embed="rId2"/>
          <a:srcRect/>
          <a:stretch/>
        </p:blipFill>
        <p:spPr>
          <a:xfrm>
            <a:off x="1750774" y="4836111"/>
            <a:ext cx="4639310" cy="4037670"/>
          </a:xfrm>
          <a:prstGeom prst="rect">
            <a:avLst/>
          </a:prstGeom>
        </p:spPr>
      </p:pic>
    </p:spTree>
    <p:extLst>
      <p:ext uri="{BB962C8B-B14F-4D97-AF65-F5344CB8AC3E}">
        <p14:creationId xmlns:p14="http://schemas.microsoft.com/office/powerpoint/2010/main" val="21036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3">
    <p:spTree>
      <p:nvGrpSpPr>
        <p:cNvPr id="1" name=""/>
        <p:cNvGrpSpPr/>
        <p:nvPr/>
      </p:nvGrpSpPr>
      <p:grpSpPr>
        <a:xfrm>
          <a:off x="0" y="0"/>
          <a:ext cx="0" cy="0"/>
          <a:chOff x="0" y="0"/>
          <a:chExt cx="0" cy="0"/>
        </a:xfrm>
      </p:grpSpPr>
      <p:sp>
        <p:nvSpPr>
          <p:cNvPr id="2" name="Title 1"/>
          <p:cNvSpPr>
            <a:spLocks noGrp="1"/>
          </p:cNvSpPr>
          <p:nvPr>
            <p:ph type="title"/>
          </p:nvPr>
        </p:nvSpPr>
        <p:spPr>
          <a:xfrm>
            <a:off x="467916" y="1383774"/>
            <a:ext cx="5915025" cy="1313706"/>
          </a:xfrm>
        </p:spPr>
        <p:txBody>
          <a:bodyPr anchor="t" anchorCtr="0"/>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467916" y="2869884"/>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pic>
        <p:nvPicPr>
          <p:cNvPr id="10" name="Picture 9">
            <a:extLst>
              <a:ext uri="{FF2B5EF4-FFF2-40B4-BE49-F238E27FC236}">
                <a16:creationId xmlns:a16="http://schemas.microsoft.com/office/drawing/2014/main" id="{CF2E7B99-A44D-9E1F-50BD-B3CAF148F262}"/>
              </a:ext>
            </a:extLst>
          </p:cNvPr>
          <p:cNvPicPr>
            <a:picLocks noChangeAspect="1"/>
          </p:cNvPicPr>
          <p:nvPr userDrawn="1"/>
        </p:nvPicPr>
        <p:blipFill>
          <a:blip r:embed="rId2"/>
          <a:srcRect/>
          <a:stretch/>
        </p:blipFill>
        <p:spPr>
          <a:xfrm>
            <a:off x="1750774" y="4863797"/>
            <a:ext cx="4639310" cy="3982297"/>
          </a:xfrm>
          <a:prstGeom prst="rect">
            <a:avLst/>
          </a:prstGeom>
        </p:spPr>
      </p:pic>
    </p:spTree>
    <p:extLst>
      <p:ext uri="{BB962C8B-B14F-4D97-AF65-F5344CB8AC3E}">
        <p14:creationId xmlns:p14="http://schemas.microsoft.com/office/powerpoint/2010/main" val="2974596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4">
    <p:spTree>
      <p:nvGrpSpPr>
        <p:cNvPr id="1" name=""/>
        <p:cNvGrpSpPr/>
        <p:nvPr/>
      </p:nvGrpSpPr>
      <p:grpSpPr>
        <a:xfrm>
          <a:off x="0" y="0"/>
          <a:ext cx="0" cy="0"/>
          <a:chOff x="0" y="0"/>
          <a:chExt cx="0" cy="0"/>
        </a:xfrm>
      </p:grpSpPr>
      <p:sp>
        <p:nvSpPr>
          <p:cNvPr id="2" name="Title 1"/>
          <p:cNvSpPr>
            <a:spLocks noGrp="1"/>
          </p:cNvSpPr>
          <p:nvPr>
            <p:ph type="title"/>
          </p:nvPr>
        </p:nvSpPr>
        <p:spPr>
          <a:xfrm>
            <a:off x="467916" y="1383774"/>
            <a:ext cx="5915025" cy="1313706"/>
          </a:xfrm>
        </p:spPr>
        <p:txBody>
          <a:bodyPr anchor="t" anchorCtr="0"/>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467916" y="2869884"/>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pic>
        <p:nvPicPr>
          <p:cNvPr id="10" name="Picture 9">
            <a:extLst>
              <a:ext uri="{FF2B5EF4-FFF2-40B4-BE49-F238E27FC236}">
                <a16:creationId xmlns:a16="http://schemas.microsoft.com/office/drawing/2014/main" id="{CF2E7B99-A44D-9E1F-50BD-B3CAF148F262}"/>
              </a:ext>
            </a:extLst>
          </p:cNvPr>
          <p:cNvPicPr>
            <a:picLocks noChangeAspect="1"/>
          </p:cNvPicPr>
          <p:nvPr userDrawn="1"/>
        </p:nvPicPr>
        <p:blipFill>
          <a:blip r:embed="rId2"/>
          <a:srcRect/>
          <a:stretch/>
        </p:blipFill>
        <p:spPr>
          <a:xfrm>
            <a:off x="1750774" y="4919652"/>
            <a:ext cx="4639310" cy="3870587"/>
          </a:xfrm>
          <a:prstGeom prst="rect">
            <a:avLst/>
          </a:prstGeom>
        </p:spPr>
      </p:pic>
    </p:spTree>
    <p:extLst>
      <p:ext uri="{BB962C8B-B14F-4D97-AF65-F5344CB8AC3E}">
        <p14:creationId xmlns:p14="http://schemas.microsoft.com/office/powerpoint/2010/main" val="2688839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695028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3F41A3-24D2-9490-D2A1-2F75FFCFF76D}"/>
              </a:ext>
            </a:extLst>
          </p:cNvPr>
          <p:cNvSpPr/>
          <p:nvPr userDrawn="1"/>
        </p:nvSpPr>
        <p:spPr>
          <a:xfrm>
            <a:off x="0" y="-1"/>
            <a:ext cx="6858000" cy="937859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664825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65BB0-F520-3AFF-1890-8A1F273AD9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1593549" y="1403811"/>
            <a:ext cx="10045097" cy="7098376"/>
          </a:xfrm>
          <a:prstGeom prst="rect">
            <a:avLst/>
          </a:prstGeom>
        </p:spPr>
      </p:pic>
      <p:sp>
        <p:nvSpPr>
          <p:cNvPr id="7" name="Subtitle 2">
            <a:extLst>
              <a:ext uri="{FF2B5EF4-FFF2-40B4-BE49-F238E27FC236}">
                <a16:creationId xmlns:a16="http://schemas.microsoft.com/office/drawing/2014/main" id="{30FDFDAC-7F5A-80CD-4FC8-E05574708E33}"/>
              </a:ext>
            </a:extLst>
          </p:cNvPr>
          <p:cNvSpPr>
            <a:spLocks noGrp="1"/>
          </p:cNvSpPr>
          <p:nvPr>
            <p:ph type="subTitle" idx="1"/>
          </p:nvPr>
        </p:nvSpPr>
        <p:spPr>
          <a:xfrm>
            <a:off x="527403" y="9176684"/>
            <a:ext cx="5803194" cy="464586"/>
          </a:xfrm>
        </p:spPr>
        <p:txBody>
          <a:bodyPr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2" name="Picture 1">
            <a:extLst>
              <a:ext uri="{FF2B5EF4-FFF2-40B4-BE49-F238E27FC236}">
                <a16:creationId xmlns:a16="http://schemas.microsoft.com/office/drawing/2014/main" id="{0CC80F1E-87B7-4066-5AE9-4FFE78A6685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527403" y="2743880"/>
            <a:ext cx="5803194" cy="4418238"/>
          </a:xfrm>
          <a:prstGeom prst="rect">
            <a:avLst/>
          </a:prstGeom>
        </p:spPr>
      </p:pic>
    </p:spTree>
    <p:extLst>
      <p:ext uri="{BB962C8B-B14F-4D97-AF65-F5344CB8AC3E}">
        <p14:creationId xmlns:p14="http://schemas.microsoft.com/office/powerpoint/2010/main" val="132522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ne Column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1223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er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71488" y="1329070"/>
            <a:ext cx="5915025" cy="34715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hart Placeholder 2">
            <a:extLst>
              <a:ext uri="{FF2B5EF4-FFF2-40B4-BE49-F238E27FC236}">
                <a16:creationId xmlns:a16="http://schemas.microsoft.com/office/drawing/2014/main" id="{31861ABD-79B9-ECB4-6874-79DC32D9EE4B}"/>
              </a:ext>
            </a:extLst>
          </p:cNvPr>
          <p:cNvSpPr>
            <a:spLocks noGrp="1"/>
          </p:cNvSpPr>
          <p:nvPr>
            <p:ph type="chart" sz="quarter" idx="13"/>
          </p:nvPr>
        </p:nvSpPr>
        <p:spPr>
          <a:xfrm>
            <a:off x="471487" y="5105401"/>
            <a:ext cx="5915025" cy="3775709"/>
          </a:xfrm>
        </p:spPr>
        <p:txBody>
          <a:bodyPr/>
          <a:lstStyle/>
          <a:p>
            <a:endParaRPr lang="en-US"/>
          </a:p>
        </p:txBody>
      </p:sp>
    </p:spTree>
    <p:extLst>
      <p:ext uri="{BB962C8B-B14F-4D97-AF65-F5344CB8AC3E}">
        <p14:creationId xmlns:p14="http://schemas.microsoft.com/office/powerpoint/2010/main" val="292442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ert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71488" y="1329070"/>
            <a:ext cx="5915025" cy="34715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able Placeholder 2">
            <a:extLst>
              <a:ext uri="{FF2B5EF4-FFF2-40B4-BE49-F238E27FC236}">
                <a16:creationId xmlns:a16="http://schemas.microsoft.com/office/drawing/2014/main" id="{C84852F2-B9B5-C21D-8186-E78AE0D823E2}"/>
              </a:ext>
            </a:extLst>
          </p:cNvPr>
          <p:cNvSpPr>
            <a:spLocks noGrp="1"/>
          </p:cNvSpPr>
          <p:nvPr>
            <p:ph type="tbl" sz="quarter" idx="14"/>
          </p:nvPr>
        </p:nvSpPr>
        <p:spPr>
          <a:xfrm>
            <a:off x="471487" y="5105401"/>
            <a:ext cx="5915025" cy="3718559"/>
          </a:xfrm>
        </p:spPr>
        <p:txBody>
          <a:bodyPr/>
          <a:lstStyle/>
          <a:p>
            <a:endParaRPr lang="en-US"/>
          </a:p>
        </p:txBody>
      </p:sp>
    </p:spTree>
    <p:extLst>
      <p:ext uri="{BB962C8B-B14F-4D97-AF65-F5344CB8AC3E}">
        <p14:creationId xmlns:p14="http://schemas.microsoft.com/office/powerpoint/2010/main" val="85225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71488" y="1329070"/>
            <a:ext cx="5915025" cy="41801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Picture Placeholder 3">
            <a:extLst>
              <a:ext uri="{FF2B5EF4-FFF2-40B4-BE49-F238E27FC236}">
                <a16:creationId xmlns:a16="http://schemas.microsoft.com/office/drawing/2014/main" id="{37601086-45AE-F359-FD58-A42415A52168}"/>
              </a:ext>
            </a:extLst>
          </p:cNvPr>
          <p:cNvSpPr>
            <a:spLocks noGrp="1"/>
          </p:cNvSpPr>
          <p:nvPr>
            <p:ph type="pic" sz="quarter" idx="13"/>
          </p:nvPr>
        </p:nvSpPr>
        <p:spPr>
          <a:xfrm>
            <a:off x="479425" y="5721911"/>
            <a:ext cx="5915024" cy="3010609"/>
          </a:xfrm>
          <a:solidFill>
            <a:srgbClr val="E8EDEE"/>
          </a:solidFill>
        </p:spPr>
        <p:txBody>
          <a:bodyPr/>
          <a:lstStyle/>
          <a:p>
            <a:endParaRPr lang="en-GB"/>
          </a:p>
        </p:txBody>
      </p:sp>
    </p:spTree>
    <p:extLst>
      <p:ext uri="{BB962C8B-B14F-4D97-AF65-F5344CB8AC3E}">
        <p14:creationId xmlns:p14="http://schemas.microsoft.com/office/powerpoint/2010/main" val="189753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Medi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C779BE-FC65-DA1B-C04B-F57E1757CA94}"/>
              </a:ext>
            </a:extLst>
          </p:cNvPr>
          <p:cNvSpPr/>
          <p:nvPr userDrawn="1"/>
        </p:nvSpPr>
        <p:spPr>
          <a:xfrm>
            <a:off x="0" y="6504901"/>
            <a:ext cx="6858000" cy="20494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3">
            <a:extLst>
              <a:ext uri="{FF2B5EF4-FFF2-40B4-BE49-F238E27FC236}">
                <a16:creationId xmlns:a16="http://schemas.microsoft.com/office/drawing/2014/main" id="{622A9BDB-FBAC-F897-8DDB-4157316D0BBC}"/>
              </a:ext>
            </a:extLst>
          </p:cNvPr>
          <p:cNvSpPr>
            <a:spLocks noGrp="1"/>
          </p:cNvSpPr>
          <p:nvPr>
            <p:ph type="body" sz="quarter" idx="13"/>
          </p:nvPr>
        </p:nvSpPr>
        <p:spPr>
          <a:xfrm>
            <a:off x="420690" y="6771601"/>
            <a:ext cx="2420657" cy="1516062"/>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71488" y="1329070"/>
            <a:ext cx="5915025" cy="46652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CEA911D9-5768-3DB9-C290-92427CACEE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7916" y="5994277"/>
            <a:ext cx="4576902" cy="3070710"/>
          </a:xfrm>
          <a:prstGeom prst="rect">
            <a:avLst/>
          </a:prstGeom>
          <a:effectLst>
            <a:outerShdw blurRad="50800" dist="114300" dir="5400000" algn="t" rotWithShape="0">
              <a:prstClr val="black">
                <a:alpha val="40000"/>
              </a:prstClr>
            </a:outerShdw>
          </a:effectLst>
        </p:spPr>
      </p:pic>
      <p:sp>
        <p:nvSpPr>
          <p:cNvPr id="9" name="Media Placeholder 5">
            <a:extLst>
              <a:ext uri="{FF2B5EF4-FFF2-40B4-BE49-F238E27FC236}">
                <a16:creationId xmlns:a16="http://schemas.microsoft.com/office/drawing/2014/main" id="{33CB86EA-DCEB-C846-3B00-54CB8CD30ACE}"/>
              </a:ext>
            </a:extLst>
          </p:cNvPr>
          <p:cNvSpPr>
            <a:spLocks noGrp="1"/>
          </p:cNvSpPr>
          <p:nvPr>
            <p:ph type="media" sz="quarter" idx="11"/>
          </p:nvPr>
        </p:nvSpPr>
        <p:spPr>
          <a:xfrm>
            <a:off x="3312834" y="6447484"/>
            <a:ext cx="3073679" cy="2129446"/>
          </a:xfrm>
          <a:solidFill>
            <a:srgbClr val="F4EFEE"/>
          </a:solidFill>
        </p:spPr>
        <p:txBody>
          <a:bodyPr/>
          <a:lstStyle/>
          <a:p>
            <a:endParaRPr lang="en-GB"/>
          </a:p>
        </p:txBody>
      </p:sp>
    </p:spTree>
    <p:extLst>
      <p:ext uri="{BB962C8B-B14F-4D97-AF65-F5344CB8AC3E}">
        <p14:creationId xmlns:p14="http://schemas.microsoft.com/office/powerpoint/2010/main" val="242628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ne Column Peo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person wearing a blue coat&#10;&#10;Description automatically generated">
            <a:extLst>
              <a:ext uri="{FF2B5EF4-FFF2-40B4-BE49-F238E27FC236}">
                <a16:creationId xmlns:a16="http://schemas.microsoft.com/office/drawing/2014/main" id="{05287790-83C5-5A17-AE0F-866D8B161A69}"/>
              </a:ext>
            </a:extLst>
          </p:cNvPr>
          <p:cNvPicPr>
            <a:picLocks noChangeAspect="1"/>
          </p:cNvPicPr>
          <p:nvPr userDrawn="1"/>
        </p:nvPicPr>
        <p:blipFill>
          <a:blip r:embed="rId2"/>
          <a:stretch>
            <a:fillRect/>
          </a:stretch>
        </p:blipFill>
        <p:spPr>
          <a:xfrm>
            <a:off x="5273833" y="6666795"/>
            <a:ext cx="1998133" cy="2824252"/>
          </a:xfrm>
          <a:prstGeom prst="rect">
            <a:avLst/>
          </a:prstGeom>
        </p:spPr>
      </p:pic>
    </p:spTree>
    <p:extLst>
      <p:ext uri="{BB962C8B-B14F-4D97-AF65-F5344CB8AC3E}">
        <p14:creationId xmlns:p14="http://schemas.microsoft.com/office/powerpoint/2010/main" val="175838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ne Column Transpo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71488" y="1329070"/>
            <a:ext cx="5915025" cy="69682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5287790-83C5-5A17-AE0F-866D8B161A69}"/>
              </a:ext>
            </a:extLst>
          </p:cNvPr>
          <p:cNvPicPr>
            <a:picLocks noChangeAspect="1"/>
          </p:cNvPicPr>
          <p:nvPr userDrawn="1"/>
        </p:nvPicPr>
        <p:blipFill>
          <a:blip r:embed="rId2"/>
          <a:srcRect/>
          <a:stretch/>
        </p:blipFill>
        <p:spPr>
          <a:xfrm flipH="1">
            <a:off x="4254914" y="7379361"/>
            <a:ext cx="2948658" cy="2086148"/>
          </a:xfrm>
          <a:prstGeom prst="rect">
            <a:avLst/>
          </a:prstGeom>
        </p:spPr>
      </p:pic>
    </p:spTree>
    <p:extLst>
      <p:ext uri="{BB962C8B-B14F-4D97-AF65-F5344CB8AC3E}">
        <p14:creationId xmlns:p14="http://schemas.microsoft.com/office/powerpoint/2010/main" val="58576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58901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71488" y="1329069"/>
            <a:ext cx="5915025" cy="778574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9" name="Rectangle 58">
            <a:extLst>
              <a:ext uri="{FF2B5EF4-FFF2-40B4-BE49-F238E27FC236}">
                <a16:creationId xmlns:a16="http://schemas.microsoft.com/office/drawing/2014/main" id="{AA230368-3C74-7EC2-289C-3AF2947C5D2E}"/>
              </a:ext>
            </a:extLst>
          </p:cNvPr>
          <p:cNvSpPr/>
          <p:nvPr userDrawn="1"/>
        </p:nvSpPr>
        <p:spPr>
          <a:xfrm>
            <a:off x="0" y="9378595"/>
            <a:ext cx="6858000" cy="5274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7A6683F-12CB-CD93-CBCE-5BEE7A29AEA7}"/>
              </a:ext>
            </a:extLst>
          </p:cNvPr>
          <p:cNvSpPr txBox="1"/>
          <p:nvPr userDrawn="1"/>
        </p:nvSpPr>
        <p:spPr>
          <a:xfrm>
            <a:off x="3152775" y="9511492"/>
            <a:ext cx="552450" cy="261610"/>
          </a:xfrm>
          <a:prstGeom prst="rect">
            <a:avLst/>
          </a:prstGeom>
          <a:solidFill>
            <a:schemeClr val="accent1"/>
          </a:solidFill>
        </p:spPr>
        <p:txBody>
          <a:bodyPr wrap="square" rtlCol="0" anchor="ctr">
            <a:spAutoFit/>
          </a:bodyPr>
          <a:lstStyle/>
          <a:p>
            <a:pPr algn="ctr"/>
            <a:fld id="{471E89FC-0DEE-404A-90CD-A4C2DC7EC589}" type="slidenum">
              <a:rPr lang="en-GB" sz="1100" smtClean="0">
                <a:solidFill>
                  <a:schemeClr val="bg1"/>
                </a:solidFill>
              </a:rPr>
              <a:pPr algn="ctr"/>
              <a:t>‹#›</a:t>
            </a:fld>
            <a:endParaRPr lang="en-GB" sz="1100">
              <a:solidFill>
                <a:schemeClr val="bg1"/>
              </a:solidFill>
            </a:endParaRPr>
          </a:p>
        </p:txBody>
      </p:sp>
    </p:spTree>
    <p:extLst>
      <p:ext uri="{BB962C8B-B14F-4D97-AF65-F5344CB8AC3E}">
        <p14:creationId xmlns:p14="http://schemas.microsoft.com/office/powerpoint/2010/main" val="222178413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2" r:id="rId3"/>
    <p:sldLayoutId id="2147483687" r:id="rId4"/>
    <p:sldLayoutId id="2147483688" r:id="rId5"/>
    <p:sldLayoutId id="2147483683" r:id="rId6"/>
    <p:sldLayoutId id="2147483682" r:id="rId7"/>
    <p:sldLayoutId id="2147483673" r:id="rId8"/>
    <p:sldLayoutId id="2147483677" r:id="rId9"/>
    <p:sldLayoutId id="2147483674" r:id="rId10"/>
    <p:sldLayoutId id="2147483675" r:id="rId11"/>
    <p:sldLayoutId id="2147483676" r:id="rId12"/>
    <p:sldLayoutId id="2147483678" r:id="rId13"/>
    <p:sldLayoutId id="2147483679" r:id="rId14"/>
    <p:sldLayoutId id="2147483681" r:id="rId15"/>
    <p:sldLayoutId id="2147483692" r:id="rId16"/>
    <p:sldLayoutId id="2147483689" r:id="rId17"/>
    <p:sldLayoutId id="2147483690" r:id="rId18"/>
    <p:sldLayoutId id="2147483664" r:id="rId19"/>
    <p:sldLayoutId id="2147483663" r:id="rId20"/>
    <p:sldLayoutId id="2147483684" r:id="rId21"/>
    <p:sldLayoutId id="2147483685" r:id="rId22"/>
    <p:sldLayoutId id="2147483686" r:id="rId23"/>
    <p:sldLayoutId id="2147483666" r:id="rId24"/>
    <p:sldLayoutId id="2147483691" r:id="rId25"/>
    <p:sldLayoutId id="2147483667" r:id="rId26"/>
  </p:sldLayoutIdLst>
  <p:txStyles>
    <p:titleStyle>
      <a:lvl1pPr algn="l" defTabSz="6858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3"/>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7100-DA51-CCB9-AF88-6D5AF07C82FB}"/>
              </a:ext>
            </a:extLst>
          </p:cNvPr>
          <p:cNvSpPr>
            <a:spLocks noGrp="1"/>
          </p:cNvSpPr>
          <p:nvPr>
            <p:ph type="ctrTitle"/>
          </p:nvPr>
        </p:nvSpPr>
        <p:spPr>
          <a:xfrm>
            <a:off x="514350" y="1860085"/>
            <a:ext cx="5829300" cy="1084996"/>
          </a:xfrm>
        </p:spPr>
        <p:txBody>
          <a:bodyPr>
            <a:normAutofit/>
          </a:bodyPr>
          <a:lstStyle/>
          <a:p>
            <a:r>
              <a:rPr lang="en-US" sz="2800" dirty="0">
                <a:solidFill>
                  <a:schemeClr val="accent2"/>
                </a:solidFill>
              </a:rPr>
              <a:t>The Princess Alexandra Hospital NHS Trust (PAHT)</a:t>
            </a:r>
          </a:p>
        </p:txBody>
      </p:sp>
      <p:sp>
        <p:nvSpPr>
          <p:cNvPr id="3" name="Subtitle 2">
            <a:extLst>
              <a:ext uri="{FF2B5EF4-FFF2-40B4-BE49-F238E27FC236}">
                <a16:creationId xmlns:a16="http://schemas.microsoft.com/office/drawing/2014/main" id="{00D32A71-EB70-3360-44A5-3AFC81D8FEC2}"/>
              </a:ext>
            </a:extLst>
          </p:cNvPr>
          <p:cNvSpPr>
            <a:spLocks noGrp="1"/>
          </p:cNvSpPr>
          <p:nvPr>
            <p:ph type="subTitle" idx="1"/>
          </p:nvPr>
        </p:nvSpPr>
        <p:spPr/>
        <p:txBody>
          <a:bodyPr>
            <a:normAutofit/>
          </a:bodyPr>
          <a:lstStyle/>
          <a:p>
            <a:r>
              <a:rPr lang="en-US" sz="4400" b="1">
                <a:solidFill>
                  <a:schemeClr val="accent1">
                    <a:lumMod val="75000"/>
                  </a:schemeClr>
                </a:solidFill>
              </a:rPr>
              <a:t>Green Plan</a:t>
            </a:r>
          </a:p>
          <a:p>
            <a:r>
              <a:rPr lang="en-US" sz="4400" b="1">
                <a:solidFill>
                  <a:schemeClr val="accent2"/>
                </a:solidFill>
              </a:rPr>
              <a:t>2025 - 2028</a:t>
            </a:r>
          </a:p>
        </p:txBody>
      </p:sp>
      <p:sp>
        <p:nvSpPr>
          <p:cNvPr id="4" name="Subtitle 2">
            <a:extLst>
              <a:ext uri="{FF2B5EF4-FFF2-40B4-BE49-F238E27FC236}">
                <a16:creationId xmlns:a16="http://schemas.microsoft.com/office/drawing/2014/main" id="{37DD1CDE-96BB-28CE-125D-7AD12C8D895C}"/>
              </a:ext>
            </a:extLst>
          </p:cNvPr>
          <p:cNvSpPr txBox="1">
            <a:spLocks/>
          </p:cNvSpPr>
          <p:nvPr/>
        </p:nvSpPr>
        <p:spPr>
          <a:xfrm>
            <a:off x="527403" y="211650"/>
            <a:ext cx="5803194" cy="164843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chemeClr val="accent3"/>
              </a:buClr>
              <a:buFont typeface="Arial" panose="020B0604020202020204" pitchFamily="34" charset="0"/>
              <a:buNone/>
              <a:defRPr sz="2400" kern="1200">
                <a:solidFill>
                  <a:schemeClr val="bg2">
                    <a:lumMod val="25000"/>
                  </a:schemeClr>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Clr>
                <a:schemeClr val="accent3"/>
              </a:buClr>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Clr>
                <a:schemeClr val="accent3"/>
              </a:buClr>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Clr>
                <a:schemeClr val="accent3"/>
              </a:buClr>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Clr>
                <a:schemeClr val="accent3"/>
              </a:buClr>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a:p>
        </p:txBody>
      </p:sp>
      <p:sp>
        <p:nvSpPr>
          <p:cNvPr id="5" name="Subtitle 2">
            <a:extLst>
              <a:ext uri="{FF2B5EF4-FFF2-40B4-BE49-F238E27FC236}">
                <a16:creationId xmlns:a16="http://schemas.microsoft.com/office/drawing/2014/main" id="{A6B7E106-F397-09BA-45BE-0CA026BD63DC}"/>
              </a:ext>
            </a:extLst>
          </p:cNvPr>
          <p:cNvSpPr txBox="1">
            <a:spLocks/>
          </p:cNvSpPr>
          <p:nvPr/>
        </p:nvSpPr>
        <p:spPr>
          <a:xfrm>
            <a:off x="5457739" y="-2576905"/>
            <a:ext cx="2441899" cy="303357"/>
          </a:xfrm>
          <a:prstGeom prst="rect">
            <a:avLst/>
          </a:prstGeom>
          <a:ln>
            <a:solidFill>
              <a:schemeClr val="bg2">
                <a:lumMod val="50000"/>
              </a:schemeClr>
            </a:solidFill>
            <a:prstDash val="dash"/>
          </a:ln>
        </p:spPr>
        <p:txBody>
          <a:bodyPr vert="horz" lIns="91440" tIns="45720" rIns="91440" bIns="45720" rtlCol="0" anchor="ctr" anchorCtr="0">
            <a:normAutofit fontScale="92500" lnSpcReduction="20000"/>
          </a:bodyPr>
          <a:lstStyle>
            <a:lvl1pPr marL="0" indent="0" algn="l" defTabSz="685800" rtl="0" eaLnBrk="1" latinLnBrk="0" hangingPunct="1">
              <a:lnSpc>
                <a:spcPct val="90000"/>
              </a:lnSpc>
              <a:spcBef>
                <a:spcPts val="750"/>
              </a:spcBef>
              <a:buClr>
                <a:schemeClr val="accent3"/>
              </a:buClr>
              <a:buFont typeface="Arial" panose="020B0604020202020204" pitchFamily="34" charset="0"/>
              <a:buNone/>
              <a:defRPr sz="2400" kern="1200">
                <a:solidFill>
                  <a:schemeClr val="bg2">
                    <a:lumMod val="25000"/>
                  </a:schemeClr>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Clr>
                <a:schemeClr val="accent3"/>
              </a:buClr>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Clr>
                <a:schemeClr val="accent3"/>
              </a:buClr>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Clr>
                <a:schemeClr val="accent3"/>
              </a:buClr>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Clr>
                <a:schemeClr val="accent3"/>
              </a:buClr>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800">
                <a:latin typeface="+mn-lt"/>
              </a:rPr>
              <a:t>INSERT LOGO HERE</a:t>
            </a:r>
          </a:p>
        </p:txBody>
      </p:sp>
      <p:sp>
        <p:nvSpPr>
          <p:cNvPr id="6" name="AutoShape 2" descr="blob:https://www.ecosia.org/2785513d-2dec-43b7-baf3-1b2a13137ace">
            <a:extLst>
              <a:ext uri="{FF2B5EF4-FFF2-40B4-BE49-F238E27FC236}">
                <a16:creationId xmlns:a16="http://schemas.microsoft.com/office/drawing/2014/main" id="{617F14F1-CA7E-4912-B3DC-383970F6EDA9}"/>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2" descr="Organisation's logo">
            <a:extLst>
              <a:ext uri="{FF2B5EF4-FFF2-40B4-BE49-F238E27FC236}">
                <a16:creationId xmlns:a16="http://schemas.microsoft.com/office/drawing/2014/main" id="{CD8401F9-4C0B-1897-B78F-9897B3BDC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350" y="0"/>
            <a:ext cx="1898650" cy="189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D409-5749-22F4-C420-FFC2CCA33C09}"/>
              </a:ext>
            </a:extLst>
          </p:cNvPr>
          <p:cNvSpPr>
            <a:spLocks noGrp="1"/>
          </p:cNvSpPr>
          <p:nvPr>
            <p:ph type="title"/>
          </p:nvPr>
        </p:nvSpPr>
        <p:spPr/>
        <p:txBody>
          <a:bodyPr/>
          <a:lstStyle/>
          <a:p>
            <a:r>
              <a:rPr lang="en-US">
                <a:solidFill>
                  <a:schemeClr val="accent2"/>
                </a:solidFill>
              </a:rPr>
              <a:t>Medicines</a:t>
            </a:r>
          </a:p>
        </p:txBody>
      </p:sp>
      <p:sp>
        <p:nvSpPr>
          <p:cNvPr id="3" name="Content Placeholder 2">
            <a:extLst>
              <a:ext uri="{FF2B5EF4-FFF2-40B4-BE49-F238E27FC236}">
                <a16:creationId xmlns:a16="http://schemas.microsoft.com/office/drawing/2014/main" id="{0A11481B-4CCE-2194-7295-6AC0403E6D11}"/>
              </a:ext>
            </a:extLst>
          </p:cNvPr>
          <p:cNvSpPr>
            <a:spLocks noGrp="1"/>
          </p:cNvSpPr>
          <p:nvPr>
            <p:ph idx="1"/>
          </p:nvPr>
        </p:nvSpPr>
        <p:spPr>
          <a:xfrm>
            <a:off x="449262" y="1060126"/>
            <a:ext cx="5915025" cy="7785747"/>
          </a:xfrm>
        </p:spPr>
        <p:txBody>
          <a:bodyPr>
            <a:normAutofit/>
          </a:bodyPr>
          <a:lstStyle/>
          <a:p>
            <a:endParaRPr lang="en-GB" dirty="0"/>
          </a:p>
          <a:p>
            <a:endParaRPr lang="en-GB" dirty="0"/>
          </a:p>
          <a:p>
            <a:endParaRPr lang="en-GB" dirty="0"/>
          </a:p>
          <a:p>
            <a:endParaRPr lang="en-GB" dirty="0"/>
          </a:p>
          <a:p>
            <a:endParaRPr lang="en-GB" dirty="0"/>
          </a:p>
          <a:p>
            <a:endParaRPr lang="en-US" dirty="0"/>
          </a:p>
        </p:txBody>
      </p:sp>
      <p:graphicFrame>
        <p:nvGraphicFramePr>
          <p:cNvPr id="5" name="Table 4">
            <a:extLst>
              <a:ext uri="{FF2B5EF4-FFF2-40B4-BE49-F238E27FC236}">
                <a16:creationId xmlns:a16="http://schemas.microsoft.com/office/drawing/2014/main" id="{3BB621EA-0105-4464-8244-FD62B77E3BF2}"/>
              </a:ext>
            </a:extLst>
          </p:cNvPr>
          <p:cNvGraphicFramePr>
            <a:graphicFrameLocks noGrp="1"/>
          </p:cNvGraphicFramePr>
          <p:nvPr>
            <p:extLst>
              <p:ext uri="{D42A27DB-BD31-4B8C-83A1-F6EECF244321}">
                <p14:modId xmlns:p14="http://schemas.microsoft.com/office/powerpoint/2010/main" val="2864481286"/>
              </p:ext>
            </p:extLst>
          </p:nvPr>
        </p:nvGraphicFramePr>
        <p:xfrm>
          <a:off x="585692" y="4271993"/>
          <a:ext cx="5741987" cy="2736438"/>
        </p:xfrm>
        <a:graphic>
          <a:graphicData uri="http://schemas.openxmlformats.org/drawingml/2006/table">
            <a:tbl>
              <a:tblPr>
                <a:tableStyleId>{5C22544A-7EE6-4342-B048-85BDC9FD1C3A}</a:tableStyleId>
              </a:tblPr>
              <a:tblGrid>
                <a:gridCol w="5741987">
                  <a:extLst>
                    <a:ext uri="{9D8B030D-6E8A-4147-A177-3AD203B41FA5}">
                      <a16:colId xmlns:a16="http://schemas.microsoft.com/office/drawing/2014/main" val="3513976405"/>
                    </a:ext>
                  </a:extLst>
                </a:gridCol>
              </a:tblGrid>
              <a:tr h="368300">
                <a:tc>
                  <a:txBody>
                    <a:bodyPr/>
                    <a:lstStyle/>
                    <a:p>
                      <a:pPr marL="0" indent="92075" algn="l" fontAlgn="ctr"/>
                      <a:r>
                        <a:rPr lang="en-GB" sz="1100" b="1" u="none" strike="noStrike">
                          <a:solidFill>
                            <a:schemeClr val="bg2">
                              <a:lumMod val="10000"/>
                            </a:schemeClr>
                          </a:solidFill>
                          <a:effectLst/>
                        </a:rPr>
                        <a:t>Actions</a:t>
                      </a:r>
                      <a:endParaRPr lang="en-GB" sz="1100" b="1" i="0" u="none" strike="noStrike">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2113187"/>
                  </a:ext>
                </a:extLst>
              </a:tr>
              <a:tr h="419100">
                <a:tc>
                  <a:txBody>
                    <a:bodyPr/>
                    <a:lstStyle/>
                    <a:p>
                      <a:pPr algn="l" rtl="0" fontAlgn="ctr"/>
                      <a:r>
                        <a:rPr lang="en-GB" sz="1100" u="none" strike="noStrike">
                          <a:solidFill>
                            <a:schemeClr val="bg2">
                              <a:lumMod val="10000"/>
                            </a:schemeClr>
                          </a:solidFill>
                          <a:effectLst/>
                        </a:rPr>
                        <a:t>Roll out Electronic Prescription Service (EPS)</a:t>
                      </a:r>
                      <a:endParaRPr lang="en-GB" sz="1100" b="0" i="0" u="none" strike="noStrike">
                        <a:solidFill>
                          <a:schemeClr val="bg2">
                            <a:lumMod val="10000"/>
                          </a:schemeClr>
                        </a:solidFill>
                        <a:effectLst/>
                        <a:latin typeface="Arial" panose="020B0604020202020204" pitchFamily="34" charset="0"/>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1223077"/>
                  </a:ext>
                </a:extLst>
              </a:tr>
              <a:tr h="414449">
                <a:tc>
                  <a:txBody>
                    <a:bodyPr/>
                    <a:lstStyle/>
                    <a:p>
                      <a:pPr algn="l" rtl="0" fontAlgn="ctr"/>
                      <a:r>
                        <a:rPr lang="en-GB" sz="1100" u="none" strike="noStrike">
                          <a:solidFill>
                            <a:schemeClr val="bg2">
                              <a:lumMod val="10000"/>
                            </a:schemeClr>
                          </a:solidFill>
                          <a:effectLst/>
                        </a:rPr>
                        <a:t>Review of clinical stock levels</a:t>
                      </a:r>
                      <a:endParaRPr lang="en-GB" sz="1100" b="0" i="0" u="none" strike="noStrike">
                        <a:solidFill>
                          <a:schemeClr val="bg2">
                            <a:lumMod val="10000"/>
                          </a:schemeClr>
                        </a:solidFill>
                        <a:effectLst/>
                        <a:latin typeface="Arial" panose="020B0604020202020204" pitchFamily="34" charset="0"/>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803158"/>
                  </a:ext>
                </a:extLst>
              </a:tr>
              <a:tr h="508000">
                <a:tc>
                  <a:txBody>
                    <a:bodyPr/>
                    <a:lstStyle/>
                    <a:p>
                      <a:pPr algn="l" rtl="0" fontAlgn="ctr"/>
                      <a:r>
                        <a:rPr lang="en-GB" sz="1100" u="none" strike="noStrike">
                          <a:solidFill>
                            <a:schemeClr val="bg2">
                              <a:lumMod val="10000"/>
                            </a:schemeClr>
                          </a:solidFill>
                          <a:effectLst/>
                          <a:latin typeface="+mn-lt"/>
                        </a:rPr>
                        <a:t>Review and reimplement the Trust’s Gloves Off campaign</a:t>
                      </a:r>
                      <a:endParaRPr lang="en-GB" sz="1100" b="0" i="0" u="none" strike="noStrike">
                        <a:solidFill>
                          <a:schemeClr val="bg2">
                            <a:lumMod val="10000"/>
                          </a:schemeClr>
                        </a:solidFill>
                        <a:effectLst/>
                        <a:latin typeface="+mn-lt"/>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12256"/>
                  </a:ext>
                </a:extLst>
              </a:tr>
              <a:tr h="477949">
                <a:tc>
                  <a:txBody>
                    <a:bodyPr/>
                    <a:lstStyle/>
                    <a:p>
                      <a:pPr algn="l" rtl="0" fontAlgn="ctr"/>
                      <a:r>
                        <a:rPr lang="en-GB" sz="1100" b="0" i="0" u="none" strike="noStrike">
                          <a:solidFill>
                            <a:schemeClr val="bg2">
                              <a:lumMod val="10000"/>
                            </a:schemeClr>
                          </a:solidFill>
                          <a:effectLst/>
                          <a:latin typeface="+mn-lt"/>
                        </a:rPr>
                        <a:t>Develop our plan for reducing Nitrous Oxide and Entonox usage</a:t>
                      </a:r>
                      <a:endParaRPr lang="en-GB" sz="1100" b="0" i="0" u="none" strike="noStrike">
                        <a:solidFill>
                          <a:srgbClr val="FF0000"/>
                        </a:solidFill>
                        <a:effectLst/>
                        <a:latin typeface="+mn-lt"/>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975349"/>
                  </a:ext>
                </a:extLst>
              </a:tr>
              <a:tr h="548640">
                <a:tc>
                  <a:txBody>
                    <a:bodyPr/>
                    <a:lstStyle/>
                    <a:p>
                      <a:pPr algn="l" rtl="0" fontAlgn="ctr"/>
                      <a:r>
                        <a:rPr lang="en-GB" sz="1100" b="0" i="0" u="none" strike="noStrike">
                          <a:solidFill>
                            <a:schemeClr val="bg2">
                              <a:lumMod val="10000"/>
                            </a:schemeClr>
                          </a:solidFill>
                          <a:effectLst/>
                          <a:latin typeface="+mn-lt"/>
                        </a:rPr>
                        <a:t>Review plans for reducing Metered Dose Inhalers (MDI) and anaesthetic gases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091939"/>
                  </a:ext>
                </a:extLst>
              </a:tr>
            </a:tbl>
          </a:graphicData>
        </a:graphic>
      </p:graphicFrame>
      <p:sp>
        <p:nvSpPr>
          <p:cNvPr id="4" name="TextBox 3">
            <a:extLst>
              <a:ext uri="{FF2B5EF4-FFF2-40B4-BE49-F238E27FC236}">
                <a16:creationId xmlns:a16="http://schemas.microsoft.com/office/drawing/2014/main" id="{C9BEF033-E5E2-8987-B7FF-537DC6D75B21}"/>
              </a:ext>
            </a:extLst>
          </p:cNvPr>
          <p:cNvSpPr txBox="1"/>
          <p:nvPr/>
        </p:nvSpPr>
        <p:spPr>
          <a:xfrm>
            <a:off x="416560" y="1188720"/>
            <a:ext cx="5874512" cy="1938992"/>
          </a:xfrm>
          <a:prstGeom prst="rect">
            <a:avLst/>
          </a:prstGeom>
          <a:noFill/>
        </p:spPr>
        <p:txBody>
          <a:bodyPr wrap="square" rtlCol="0">
            <a:spAutoFit/>
          </a:bodyPr>
          <a:lstStyle/>
          <a:p>
            <a:pPr fontAlgn="ctr"/>
            <a:r>
              <a:rPr lang="en-GB" sz="1000" dirty="0">
                <a:solidFill>
                  <a:schemeClr val="accent4">
                    <a:lumMod val="50000"/>
                  </a:schemeClr>
                </a:solidFill>
                <a:latin typeface="Arial" panose="020B0604020202020204" pitchFamily="34" charset="0"/>
                <a:cs typeface="Arial" panose="020B0604020202020204" pitchFamily="34" charset="0"/>
              </a:rPr>
              <a:t>Since our last plan, we have worked to understand and reduce our anaesthetic gases usage, including eliminating the use of desflurane, which has the highest carbon footprint of any gas we use in patient care.</a:t>
            </a:r>
          </a:p>
          <a:p>
            <a:endParaRPr lang="en-GB" sz="1000" dirty="0">
              <a:solidFill>
                <a:schemeClr val="bg2">
                  <a:lumMod val="10000"/>
                </a:schemeClr>
              </a:solidFill>
              <a:latin typeface="Arial" panose="020B0604020202020204" pitchFamily="34" charset="0"/>
              <a:cs typeface="Arial" panose="020B0604020202020204" pitchFamily="34" charset="0"/>
            </a:endParaRPr>
          </a:p>
          <a:p>
            <a:r>
              <a:rPr lang="en-GB" sz="1000" dirty="0">
                <a:solidFill>
                  <a:schemeClr val="bg2">
                    <a:lumMod val="10000"/>
                  </a:schemeClr>
                </a:solidFill>
                <a:latin typeface="Arial" panose="020B0604020202020204" pitchFamily="34" charset="0"/>
                <a:cs typeface="Arial" panose="020B0604020202020204" pitchFamily="34" charset="0"/>
              </a:rPr>
              <a:t>NHS England now share our medical gases usage and carbon emissions, so we can target areas for improvement.</a:t>
            </a:r>
          </a:p>
          <a:p>
            <a:endParaRPr lang="en-GB" sz="1000" dirty="0">
              <a:solidFill>
                <a:schemeClr val="bg2">
                  <a:lumMod val="10000"/>
                </a:schemeClr>
              </a:solidFill>
              <a:latin typeface="Arial" panose="020B0604020202020204" pitchFamily="34" charset="0"/>
              <a:cs typeface="Arial" panose="020B0604020202020204" pitchFamily="34" charset="0"/>
            </a:endParaRPr>
          </a:p>
          <a:p>
            <a:r>
              <a:rPr lang="en-GB" sz="1000" dirty="0">
                <a:solidFill>
                  <a:schemeClr val="bg2">
                    <a:lumMod val="10000"/>
                  </a:schemeClr>
                </a:solidFill>
                <a:latin typeface="Arial" panose="020B0604020202020204" pitchFamily="34" charset="0"/>
                <a:cs typeface="Arial" panose="020B0604020202020204" pitchFamily="34" charset="0"/>
              </a:rPr>
              <a:t>Over the next three years, we will continue to reduce our Nitrous oxide and Entonox waste and will produce our plan for their transition from piped to bottle systems.</a:t>
            </a:r>
          </a:p>
          <a:p>
            <a:endParaRPr lang="en-GB" sz="1000" dirty="0">
              <a:solidFill>
                <a:schemeClr val="bg2">
                  <a:lumMod val="10000"/>
                </a:schemeClr>
              </a:solidFill>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69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64F9-3DF1-DD88-3F3D-A97581BC5642}"/>
              </a:ext>
            </a:extLst>
          </p:cNvPr>
          <p:cNvSpPr>
            <a:spLocks noGrp="1"/>
          </p:cNvSpPr>
          <p:nvPr>
            <p:ph type="title"/>
          </p:nvPr>
        </p:nvSpPr>
        <p:spPr/>
        <p:txBody>
          <a:bodyPr/>
          <a:lstStyle/>
          <a:p>
            <a:r>
              <a:rPr lang="en-US"/>
              <a:t>Travel and Transport</a:t>
            </a:r>
          </a:p>
        </p:txBody>
      </p:sp>
      <p:sp>
        <p:nvSpPr>
          <p:cNvPr id="3" name="Content Placeholder 2">
            <a:extLst>
              <a:ext uri="{FF2B5EF4-FFF2-40B4-BE49-F238E27FC236}">
                <a16:creationId xmlns:a16="http://schemas.microsoft.com/office/drawing/2014/main" id="{112AC1F6-C867-BC3A-1B75-59D68C3C7D08}"/>
              </a:ext>
            </a:extLst>
          </p:cNvPr>
          <p:cNvSpPr>
            <a:spLocks noGrp="1"/>
          </p:cNvSpPr>
          <p:nvPr>
            <p:ph idx="1"/>
          </p:nvPr>
        </p:nvSpPr>
        <p:spPr>
          <a:xfrm>
            <a:off x="471487" y="1116420"/>
            <a:ext cx="5915025" cy="1293406"/>
          </a:xfrm>
        </p:spPr>
        <p:txBody>
          <a:bodyPr>
            <a:normAutofit fontScale="92500" lnSpcReduction="20000"/>
          </a:bodyPr>
          <a:lstStyle/>
          <a:p>
            <a:pPr marL="0" indent="0">
              <a:buNone/>
            </a:pPr>
            <a:r>
              <a:rPr lang="en-GB" sz="1000" dirty="0">
                <a:solidFill>
                  <a:schemeClr val="bg2">
                    <a:lumMod val="10000"/>
                  </a:schemeClr>
                </a:solidFill>
                <a:latin typeface="+mn-lt"/>
              </a:rPr>
              <a:t>We already have a bike park on site, with showers and lockers for staff to use when they commute to work sustainably.</a:t>
            </a:r>
          </a:p>
          <a:p>
            <a:pPr marL="0" indent="0">
              <a:buNone/>
            </a:pPr>
            <a:r>
              <a:rPr lang="en-GB" sz="1000" dirty="0">
                <a:solidFill>
                  <a:schemeClr val="bg2">
                    <a:lumMod val="10000"/>
                  </a:schemeClr>
                </a:solidFill>
                <a:latin typeface="+mn-lt"/>
              </a:rPr>
              <a:t>By relocating suitable clinical activity into community hubs such as St Margaret’s Hospital and the Harvey Centre, PAHT reduces patient and visitor travel to the acute site — a major contributor to the NHS’s travel related emissions. As travel and transport contribute around 14% of total NHS carbon output, shifting activity closer to where people live will be essential to achieving our Net Zero Travel &amp; Transport commitments.</a:t>
            </a:r>
          </a:p>
          <a:p>
            <a:pPr marL="0" indent="0">
              <a:buNone/>
            </a:pPr>
            <a:r>
              <a:rPr lang="en-GB" sz="1000" dirty="0">
                <a:solidFill>
                  <a:schemeClr val="bg2">
                    <a:lumMod val="10000"/>
                  </a:schemeClr>
                </a:solidFill>
                <a:latin typeface="+mn-lt"/>
              </a:rPr>
              <a:t>We have adjusted our salary sacrifice scheme to allow the purchase of EV vehicles only and have assessed our vehicle fleet to move to hybrid and ZEV.</a:t>
            </a:r>
          </a:p>
          <a:p>
            <a:pPr marL="0" indent="0">
              <a:buNone/>
            </a:pPr>
            <a:r>
              <a:rPr lang="en-GB" sz="1000" dirty="0">
                <a:solidFill>
                  <a:schemeClr val="bg2">
                    <a:lumMod val="10000"/>
                  </a:schemeClr>
                </a:solidFill>
                <a:latin typeface="+mn-lt"/>
              </a:rPr>
              <a:t>Over the next 3 years, we will align to the NHS Net Zero Travel and Transport Roadmap.</a:t>
            </a:r>
          </a:p>
        </p:txBody>
      </p:sp>
      <p:pic>
        <p:nvPicPr>
          <p:cNvPr id="4" name="Picture 3" descr="C:\Users\james.long\AppData\Local\Packages\Microsoft.Windows.Photos_8wekyb3d8bbwe\TempState\ShareServiceTempFolder\net-zero-roadmap.jpeg">
            <a:extLst>
              <a:ext uri="{FF2B5EF4-FFF2-40B4-BE49-F238E27FC236}">
                <a16:creationId xmlns:a16="http://schemas.microsoft.com/office/drawing/2014/main" id="{C671A2C4-A3F6-402B-96FE-B2502ACEA4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787" y="2464121"/>
            <a:ext cx="5302426" cy="3103339"/>
          </a:xfrm>
          <a:prstGeom prst="rect">
            <a:avLst/>
          </a:prstGeom>
          <a:noFill/>
          <a:ln>
            <a:noFill/>
          </a:ln>
        </p:spPr>
      </p:pic>
      <p:graphicFrame>
        <p:nvGraphicFramePr>
          <p:cNvPr id="6" name="Table 5">
            <a:extLst>
              <a:ext uri="{FF2B5EF4-FFF2-40B4-BE49-F238E27FC236}">
                <a16:creationId xmlns:a16="http://schemas.microsoft.com/office/drawing/2014/main" id="{B5073604-501A-4933-9D47-9CD001176C8C}"/>
              </a:ext>
            </a:extLst>
          </p:cNvPr>
          <p:cNvGraphicFramePr>
            <a:graphicFrameLocks noGrp="1"/>
          </p:cNvGraphicFramePr>
          <p:nvPr>
            <p:extLst>
              <p:ext uri="{D42A27DB-BD31-4B8C-83A1-F6EECF244321}">
                <p14:modId xmlns:p14="http://schemas.microsoft.com/office/powerpoint/2010/main" val="1693883522"/>
              </p:ext>
            </p:extLst>
          </p:nvPr>
        </p:nvGraphicFramePr>
        <p:xfrm>
          <a:off x="588009" y="5782758"/>
          <a:ext cx="5681980" cy="1561749"/>
        </p:xfrm>
        <a:graphic>
          <a:graphicData uri="http://schemas.openxmlformats.org/drawingml/2006/table">
            <a:tbl>
              <a:tblPr>
                <a:tableStyleId>{5C22544A-7EE6-4342-B048-85BDC9FD1C3A}</a:tableStyleId>
              </a:tblPr>
              <a:tblGrid>
                <a:gridCol w="5681980">
                  <a:extLst>
                    <a:ext uri="{9D8B030D-6E8A-4147-A177-3AD203B41FA5}">
                      <a16:colId xmlns:a16="http://schemas.microsoft.com/office/drawing/2014/main" val="3933490241"/>
                    </a:ext>
                  </a:extLst>
                </a:gridCol>
              </a:tblGrid>
              <a:tr h="237555">
                <a:tc>
                  <a:txBody>
                    <a:bodyPr/>
                    <a:lstStyle/>
                    <a:p>
                      <a:pPr algn="l" fontAlgn="ctr"/>
                      <a:r>
                        <a:rPr lang="en-GB" sz="1100" b="1" u="none" strike="noStrike">
                          <a:solidFill>
                            <a:schemeClr val="bg2">
                              <a:lumMod val="10000"/>
                            </a:schemeClr>
                          </a:solidFill>
                          <a:effectLst/>
                          <a:latin typeface="+mn-lt"/>
                        </a:rPr>
                        <a:t>Actions</a:t>
                      </a:r>
                      <a:endParaRPr lang="en-GB" sz="1100" b="1" i="0" u="none" strike="noStrike">
                        <a:solidFill>
                          <a:schemeClr val="bg2">
                            <a:lumMod val="10000"/>
                          </a:schemeClr>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446771"/>
                  </a:ext>
                </a:extLst>
              </a:tr>
              <a:tr h="478088">
                <a:tc>
                  <a:txBody>
                    <a:bodyPr/>
                    <a:lstStyle/>
                    <a:p>
                      <a:pPr algn="l" fontAlgn="ctr"/>
                      <a:r>
                        <a:rPr lang="en-GB" sz="1100" u="none" strike="noStrike">
                          <a:solidFill>
                            <a:schemeClr val="bg2">
                              <a:lumMod val="10000"/>
                            </a:schemeClr>
                          </a:solidFill>
                          <a:effectLst/>
                          <a:latin typeface="+mn-lt"/>
                        </a:rPr>
                        <a:t>A review of our changing facilities to ensure they are suitable for our staff to commute by bicycle, running or walking. </a:t>
                      </a:r>
                      <a:endParaRPr lang="en-GB" sz="1100" b="0" i="0" u="none" strike="noStrike">
                        <a:solidFill>
                          <a:srgbClr val="FF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701650"/>
                  </a:ext>
                </a:extLst>
              </a:tr>
              <a:tr h="320713">
                <a:tc>
                  <a:txBody>
                    <a:bodyPr/>
                    <a:lstStyle/>
                    <a:p>
                      <a:pPr algn="l" fontAlgn="ctr"/>
                      <a:r>
                        <a:rPr lang="en-GB" sz="1100" u="none" strike="noStrike">
                          <a:solidFill>
                            <a:schemeClr val="bg2">
                              <a:lumMod val="10000"/>
                            </a:schemeClr>
                          </a:solidFill>
                          <a:effectLst/>
                          <a:latin typeface="+mn-lt"/>
                        </a:rPr>
                        <a:t>A review of current bike storage and improvements that can be made.</a:t>
                      </a:r>
                      <a:endParaRPr lang="en-GB" sz="1100" b="0" i="0" u="none" strike="noStrike">
                        <a:solidFill>
                          <a:schemeClr val="bg2">
                            <a:lumMod val="10000"/>
                          </a:schemeClr>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925204"/>
                  </a:ext>
                </a:extLst>
              </a:tr>
              <a:tr h="256528">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GB" sz="1100" u="none" strike="noStrike">
                          <a:solidFill>
                            <a:schemeClr val="bg2">
                              <a:lumMod val="10000"/>
                            </a:schemeClr>
                          </a:solidFill>
                          <a:effectLst/>
                          <a:latin typeface="+mn-lt"/>
                        </a:rPr>
                        <a:t>Continue to identify areas for EV charging for staff and visitors.</a:t>
                      </a:r>
                      <a:endParaRPr lang="en-GB" sz="1100" b="0" i="0" u="none" strike="noStrike">
                        <a:solidFill>
                          <a:schemeClr val="bg2">
                            <a:lumMod val="10000"/>
                          </a:schemeClr>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4427654"/>
                  </a:ext>
                </a:extLst>
              </a:tr>
              <a:tr h="268865">
                <a:tc>
                  <a:txBody>
                    <a:bodyPr/>
                    <a:lstStyle/>
                    <a:p>
                      <a:pPr algn="l" fontAlgn="ctr"/>
                      <a:r>
                        <a:rPr lang="en-GB" sz="1100" b="0" i="0" u="none" strike="noStrike">
                          <a:solidFill>
                            <a:schemeClr val="bg2">
                              <a:lumMod val="10000"/>
                            </a:schemeClr>
                          </a:solidFill>
                          <a:effectLst/>
                          <a:latin typeface="Calibri" panose="020F0502020204030204" pitchFamily="34" charset="0"/>
                        </a:rPr>
                        <a:t>Develop our Sustainable Travel Plan.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5533831"/>
                  </a:ext>
                </a:extLst>
              </a:tr>
            </a:tbl>
          </a:graphicData>
        </a:graphic>
      </p:graphicFrame>
    </p:spTree>
    <p:extLst>
      <p:ext uri="{BB962C8B-B14F-4D97-AF65-F5344CB8AC3E}">
        <p14:creationId xmlns:p14="http://schemas.microsoft.com/office/powerpoint/2010/main" val="285459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96C59BA-C05C-47F3-87F9-A9D8E0311D1C}"/>
              </a:ext>
            </a:extLst>
          </p:cNvPr>
          <p:cNvGraphicFramePr>
            <a:graphicFrameLocks noGrp="1"/>
          </p:cNvGraphicFramePr>
          <p:nvPr>
            <p:extLst>
              <p:ext uri="{D42A27DB-BD31-4B8C-83A1-F6EECF244321}">
                <p14:modId xmlns:p14="http://schemas.microsoft.com/office/powerpoint/2010/main" val="1623030643"/>
              </p:ext>
            </p:extLst>
          </p:nvPr>
        </p:nvGraphicFramePr>
        <p:xfrm>
          <a:off x="471486" y="4708706"/>
          <a:ext cx="5847805" cy="2901474"/>
        </p:xfrm>
        <a:graphic>
          <a:graphicData uri="http://schemas.openxmlformats.org/drawingml/2006/table">
            <a:tbl>
              <a:tblPr>
                <a:tableStyleId>{5C22544A-7EE6-4342-B048-85BDC9FD1C3A}</a:tableStyleId>
              </a:tblPr>
              <a:tblGrid>
                <a:gridCol w="5847805">
                  <a:extLst>
                    <a:ext uri="{9D8B030D-6E8A-4147-A177-3AD203B41FA5}">
                      <a16:colId xmlns:a16="http://schemas.microsoft.com/office/drawing/2014/main" val="3147980943"/>
                    </a:ext>
                  </a:extLst>
                </a:gridCol>
              </a:tblGrid>
              <a:tr h="355937">
                <a:tc>
                  <a:txBody>
                    <a:bodyPr/>
                    <a:lstStyle/>
                    <a:p>
                      <a:pPr algn="l" fontAlgn="ctr"/>
                      <a:r>
                        <a:rPr lang="en-GB" sz="1100" b="1" u="none" strike="noStrike">
                          <a:solidFill>
                            <a:schemeClr val="bg2">
                              <a:lumMod val="10000"/>
                            </a:schemeClr>
                          </a:solidFill>
                          <a:effectLst/>
                          <a:latin typeface="+mn-lt"/>
                        </a:rPr>
                        <a:t>Actions</a:t>
                      </a:r>
                      <a:endParaRPr lang="en-GB" sz="1100" b="1" i="0" u="none" strike="noStrike">
                        <a:solidFill>
                          <a:schemeClr val="bg2">
                            <a:lumMod val="10000"/>
                          </a:schemeClr>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027310"/>
                  </a:ext>
                </a:extLst>
              </a:tr>
              <a:tr h="383657">
                <a:tc>
                  <a:txBody>
                    <a:bodyPr/>
                    <a:lstStyle/>
                    <a:p>
                      <a:pPr algn="l" rtl="0" fontAlgn="ctr">
                        <a:buClr>
                          <a:schemeClr val="accent3"/>
                        </a:buClr>
                        <a:buSzPts val="1100"/>
                        <a:buFont typeface="Calibri" panose="020F0502020204030204" pitchFamily="34" charset="0"/>
                        <a:buNone/>
                      </a:pPr>
                      <a:r>
                        <a:rPr lang="en-GB" sz="1100" b="0" i="0" u="none" strike="noStrike">
                          <a:solidFill>
                            <a:schemeClr val="bg2">
                              <a:lumMod val="10000"/>
                            </a:schemeClr>
                          </a:solidFill>
                          <a:effectLst/>
                          <a:latin typeface="+mn-lt"/>
                        </a:rPr>
                        <a:t>Review how we use the space in our buildings.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906360"/>
                  </a:ext>
                </a:extLst>
              </a:tr>
              <a:tr h="355937">
                <a:tc>
                  <a:txBody>
                    <a:bodyPr/>
                    <a:lstStyle/>
                    <a:p>
                      <a:pPr algn="l" rtl="0" fontAlgn="ctr">
                        <a:buClr>
                          <a:schemeClr val="accent3"/>
                        </a:buClr>
                        <a:buSzPts val="1100"/>
                        <a:buFont typeface="Calibri" panose="020F0502020204030204" pitchFamily="34" charset="0"/>
                        <a:buNone/>
                      </a:pPr>
                      <a:r>
                        <a:rPr lang="en-GB" sz="1100" u="none" strike="noStrike">
                          <a:solidFill>
                            <a:schemeClr val="bg2">
                              <a:lumMod val="10000"/>
                            </a:schemeClr>
                          </a:solidFill>
                          <a:effectLst/>
                          <a:latin typeface="+mn-lt"/>
                        </a:rPr>
                        <a:t>Work to understand the minimum energy requirements for electricity, heating and cooling of our hospital.</a:t>
                      </a:r>
                      <a:endParaRPr lang="en-GB" sz="1100" b="0" i="0" u="none" strike="noStrike">
                        <a:solidFill>
                          <a:schemeClr val="bg2">
                            <a:lumMod val="10000"/>
                          </a:schemeClr>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7350467"/>
                  </a:ext>
                </a:extLst>
              </a:tr>
              <a:tr h="355937">
                <a:tc>
                  <a:txBody>
                    <a:bodyPr/>
                    <a:lstStyle/>
                    <a:p>
                      <a:pPr algn="l" rtl="0" fontAlgn="ctr">
                        <a:buClr>
                          <a:schemeClr val="accent3"/>
                        </a:buClr>
                        <a:buSzPts val="1100"/>
                        <a:buFont typeface="Calibri" panose="020F0502020204030204" pitchFamily="34" charset="0"/>
                        <a:buNone/>
                      </a:pPr>
                      <a:r>
                        <a:rPr lang="en-GB" sz="1100" b="0" i="0" u="none" strike="noStrike">
                          <a:solidFill>
                            <a:schemeClr val="bg2">
                              <a:lumMod val="10000"/>
                            </a:schemeClr>
                          </a:solidFill>
                          <a:effectLst/>
                          <a:latin typeface="+mn-lt"/>
                        </a:rPr>
                        <a:t>Review our Heat Decarbonisation Plan (HDP) for solutions we can implement for the medium term.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592443"/>
                  </a:ext>
                </a:extLst>
              </a:tr>
              <a:tr h="345401">
                <a:tc>
                  <a:txBody>
                    <a:bodyPr/>
                    <a:lstStyle/>
                    <a:p>
                      <a:pPr algn="l" rtl="0" fontAlgn="ctr">
                        <a:buClr>
                          <a:schemeClr val="accent3"/>
                        </a:buClr>
                        <a:buSzPts val="1100"/>
                        <a:buFont typeface="Calibri" panose="020F0502020204030204" pitchFamily="34" charset="0"/>
                        <a:buNone/>
                      </a:pPr>
                      <a:r>
                        <a:rPr lang="en-GB" sz="1100" b="0" i="0" u="none" strike="noStrike">
                          <a:solidFill>
                            <a:schemeClr val="bg2">
                              <a:lumMod val="10000"/>
                            </a:schemeClr>
                          </a:solidFill>
                          <a:effectLst/>
                          <a:latin typeface="+mn-lt"/>
                        </a:rPr>
                        <a:t>Review our site for mechanical and electrical engineering efficiency improvements.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071806"/>
                  </a:ext>
                </a:extLst>
              </a:tr>
              <a:tr h="317062">
                <a:tc>
                  <a:txBody>
                    <a:bodyPr/>
                    <a:lstStyle/>
                    <a:p>
                      <a:pPr algn="l" rtl="0" fontAlgn="ctr">
                        <a:buClr>
                          <a:schemeClr val="accent3"/>
                        </a:buClr>
                        <a:buSzPts val="1100"/>
                        <a:buFont typeface="Calibri" panose="020F0502020204030204" pitchFamily="34" charset="0"/>
                        <a:buNone/>
                      </a:pPr>
                      <a:r>
                        <a:rPr lang="en-GB" sz="1100" b="0" i="0" u="none" strike="noStrike">
                          <a:solidFill>
                            <a:srgbClr val="0D0D0D"/>
                          </a:solidFill>
                          <a:effectLst/>
                          <a:latin typeface="+mn-lt"/>
                        </a:rPr>
                        <a:t>Continue to apply for External and Internal funding for building improvements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066895"/>
                  </a:ext>
                </a:extLst>
              </a:tr>
              <a:tr h="385761">
                <a:tc>
                  <a:txBody>
                    <a:bodyPr/>
                    <a:lstStyle/>
                    <a:p>
                      <a:pPr algn="l" rtl="0" fontAlgn="ctr">
                        <a:buClr>
                          <a:schemeClr val="accent3"/>
                        </a:buClr>
                        <a:buSzPts val="1100"/>
                        <a:buFont typeface="Calibri" panose="020F0502020204030204" pitchFamily="34" charset="0"/>
                        <a:buNone/>
                      </a:pPr>
                      <a:r>
                        <a:rPr lang="en-GB" sz="1100" b="0" i="0" u="none" strike="noStrike">
                          <a:solidFill>
                            <a:srgbClr val="0D0D0D"/>
                          </a:solidFill>
                          <a:effectLst/>
                          <a:latin typeface="+mn-lt"/>
                        </a:rPr>
                        <a:t>Identify and implement Solar PV on our sites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7046815"/>
                  </a:ext>
                </a:extLst>
              </a:tr>
              <a:tr h="401782">
                <a:tc>
                  <a:txBody>
                    <a:bodyPr/>
                    <a:lstStyle/>
                    <a:p>
                      <a:pPr algn="l" rtl="0" fontAlgn="ctr">
                        <a:buClr>
                          <a:schemeClr val="accent3"/>
                        </a:buClr>
                        <a:buSzPts val="1100"/>
                        <a:buFont typeface="Calibri" panose="020F0502020204030204" pitchFamily="34" charset="0"/>
                        <a:buNone/>
                      </a:pPr>
                      <a:r>
                        <a:rPr lang="en-GB" sz="1100" b="0" i="0" u="none" strike="noStrike">
                          <a:solidFill>
                            <a:srgbClr val="0D0D0D"/>
                          </a:solidFill>
                          <a:effectLst/>
                          <a:latin typeface="+mn-lt"/>
                        </a:rPr>
                        <a:t>Align to the Net Zero Estates Technical Annex Guidance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939715"/>
                  </a:ext>
                </a:extLst>
              </a:tr>
            </a:tbl>
          </a:graphicData>
        </a:graphic>
      </p:graphicFrame>
      <p:sp>
        <p:nvSpPr>
          <p:cNvPr id="2" name="Title 1">
            <a:extLst>
              <a:ext uri="{FF2B5EF4-FFF2-40B4-BE49-F238E27FC236}">
                <a16:creationId xmlns:a16="http://schemas.microsoft.com/office/drawing/2014/main" id="{C088A911-D074-18A5-7A77-F7B32317F0CD}"/>
              </a:ext>
            </a:extLst>
          </p:cNvPr>
          <p:cNvSpPr>
            <a:spLocks noGrp="1"/>
          </p:cNvSpPr>
          <p:nvPr>
            <p:ph type="title"/>
          </p:nvPr>
        </p:nvSpPr>
        <p:spPr/>
        <p:txBody>
          <a:bodyPr/>
          <a:lstStyle/>
          <a:p>
            <a:r>
              <a:rPr lang="en-US"/>
              <a:t>Estates and Facilities</a:t>
            </a:r>
          </a:p>
        </p:txBody>
      </p:sp>
      <p:sp>
        <p:nvSpPr>
          <p:cNvPr id="3" name="Content Placeholder 2">
            <a:extLst>
              <a:ext uri="{FF2B5EF4-FFF2-40B4-BE49-F238E27FC236}">
                <a16:creationId xmlns:a16="http://schemas.microsoft.com/office/drawing/2014/main" id="{562DF083-704E-BE21-C5A9-D99295F1EECD}"/>
              </a:ext>
            </a:extLst>
          </p:cNvPr>
          <p:cNvSpPr>
            <a:spLocks noGrp="1"/>
          </p:cNvSpPr>
          <p:nvPr>
            <p:ph idx="1"/>
          </p:nvPr>
        </p:nvSpPr>
        <p:spPr>
          <a:xfrm>
            <a:off x="471488" y="1116419"/>
            <a:ext cx="5915025" cy="4659541"/>
          </a:xfrm>
        </p:spPr>
        <p:txBody>
          <a:bodyPr anchor="t">
            <a:normAutofit/>
          </a:bodyPr>
          <a:lstStyle/>
          <a:p>
            <a:pPr marL="0" indent="0">
              <a:buNone/>
            </a:pPr>
            <a:endParaRPr lang="en-GB" sz="1100">
              <a:latin typeface="+mn-lt"/>
            </a:endParaRPr>
          </a:p>
          <a:p>
            <a:endParaRPr lang="en-US" sz="1100">
              <a:latin typeface="+mn-lt"/>
            </a:endParaRPr>
          </a:p>
        </p:txBody>
      </p:sp>
      <p:sp>
        <p:nvSpPr>
          <p:cNvPr id="4" name="Content Placeholder 2">
            <a:extLst>
              <a:ext uri="{FF2B5EF4-FFF2-40B4-BE49-F238E27FC236}">
                <a16:creationId xmlns:a16="http://schemas.microsoft.com/office/drawing/2014/main" id="{7F1D9AD1-6117-278A-5C17-D8035801D09C}"/>
              </a:ext>
            </a:extLst>
          </p:cNvPr>
          <p:cNvSpPr txBox="1">
            <a:spLocks/>
          </p:cNvSpPr>
          <p:nvPr/>
        </p:nvSpPr>
        <p:spPr>
          <a:xfrm>
            <a:off x="471487" y="1116420"/>
            <a:ext cx="5915025" cy="40461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3"/>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000" dirty="0">
                <a:solidFill>
                  <a:schemeClr val="bg2">
                    <a:lumMod val="10000"/>
                  </a:schemeClr>
                </a:solidFill>
                <a:latin typeface="+mn-lt"/>
              </a:rPr>
              <a:t>Our new hospital will comply with the NHS Net Zero Carbon Hospital Standard. </a:t>
            </a:r>
          </a:p>
          <a:p>
            <a:pPr marL="0" indent="0">
              <a:buFont typeface="Arial" panose="020B0604020202020204" pitchFamily="34" charset="0"/>
              <a:buNone/>
            </a:pPr>
            <a:r>
              <a:rPr lang="en-GB" sz="1000" dirty="0">
                <a:solidFill>
                  <a:schemeClr val="bg2">
                    <a:lumMod val="10000"/>
                  </a:schemeClr>
                </a:solidFill>
                <a:latin typeface="+mn-lt"/>
              </a:rPr>
              <a:t>However, whilst we expect to be moving into our new hospital by 2040, our current premises need to be a sustainable base for the next 15 years. </a:t>
            </a:r>
          </a:p>
          <a:p>
            <a:pPr marL="0" indent="0">
              <a:buFont typeface="Arial" panose="020B0604020202020204" pitchFamily="34" charset="0"/>
              <a:buNone/>
            </a:pPr>
            <a:r>
              <a:rPr lang="en-GB" sz="1000" dirty="0">
                <a:solidFill>
                  <a:schemeClr val="bg2">
                    <a:lumMod val="10000"/>
                  </a:schemeClr>
                </a:solidFill>
                <a:latin typeface="+mn-lt"/>
              </a:rPr>
              <a:t>Supporting this decarbonisation journey, moving clinical activity from high energy acute environments into lower carbon community estate reduces demand on the most carbon intensive parts of our infrastructure. Community sites typically have shorter occupancy durations, lower energy intensity, and allow for modernised, efficient service layouts aligned with Net Zero Estates Technical Annex requirements.</a:t>
            </a:r>
          </a:p>
          <a:p>
            <a:pPr marL="0" indent="0">
              <a:lnSpc>
                <a:spcPct val="120000"/>
              </a:lnSpc>
              <a:buNone/>
            </a:pPr>
            <a:r>
              <a:rPr lang="en-GB" sz="1000" dirty="0">
                <a:solidFill>
                  <a:schemeClr val="bg2">
                    <a:lumMod val="10000"/>
                  </a:schemeClr>
                </a:solidFill>
                <a:latin typeface="+mn-lt"/>
              </a:rPr>
              <a:t>Since our last Green Plan, we have made significant steps to reduce our building energy, through behaviour change and capital projects. </a:t>
            </a:r>
          </a:p>
          <a:p>
            <a:pPr marL="0" indent="0">
              <a:lnSpc>
                <a:spcPct val="120000"/>
              </a:lnSpc>
              <a:buNone/>
            </a:pPr>
            <a:r>
              <a:rPr lang="en-GB" sz="1000" dirty="0">
                <a:solidFill>
                  <a:schemeClr val="bg2">
                    <a:lumMod val="10000"/>
                  </a:schemeClr>
                </a:solidFill>
                <a:latin typeface="+mn-lt"/>
              </a:rPr>
              <a:t>We have secured over £3 million in central government funding in the last 3 years to upgrade LED lighting to 100% coverage, as well as add controls to our cooling systems to increase efficiency. </a:t>
            </a:r>
          </a:p>
          <a:p>
            <a:pPr marL="0" indent="0">
              <a:lnSpc>
                <a:spcPct val="120000"/>
              </a:lnSpc>
              <a:buNone/>
            </a:pPr>
            <a:r>
              <a:rPr lang="en-GB" sz="1000" dirty="0">
                <a:solidFill>
                  <a:schemeClr val="bg2">
                    <a:lumMod val="10000"/>
                  </a:schemeClr>
                </a:solidFill>
                <a:latin typeface="+mn-lt"/>
              </a:rPr>
              <a:t>In addition, we have engaged a specialist consultancy team to act as our energy managers. They provide monthly reporting on our building performance, identify areas for improvement, and assist in developing business cases for capital and revenue projects.</a:t>
            </a:r>
          </a:p>
          <a:p>
            <a:pPr marL="0" indent="0">
              <a:buFont typeface="Arial" panose="020B0604020202020204" pitchFamily="34" charset="0"/>
              <a:buNone/>
            </a:pPr>
            <a:endParaRPr lang="en-GB" sz="1000" dirty="0">
              <a:solidFill>
                <a:schemeClr val="bg2">
                  <a:lumMod val="10000"/>
                </a:schemeClr>
              </a:solidFill>
              <a:latin typeface="+mn-lt"/>
            </a:endParaRPr>
          </a:p>
        </p:txBody>
      </p:sp>
    </p:spTree>
    <p:extLst>
      <p:ext uri="{BB962C8B-B14F-4D97-AF65-F5344CB8AC3E}">
        <p14:creationId xmlns:p14="http://schemas.microsoft.com/office/powerpoint/2010/main" val="402303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CBAF-688A-0A5D-267C-16AD14A2492D}"/>
              </a:ext>
            </a:extLst>
          </p:cNvPr>
          <p:cNvSpPr>
            <a:spLocks noGrp="1"/>
          </p:cNvSpPr>
          <p:nvPr>
            <p:ph type="title"/>
          </p:nvPr>
        </p:nvSpPr>
        <p:spPr/>
        <p:txBody>
          <a:bodyPr/>
          <a:lstStyle/>
          <a:p>
            <a:r>
              <a:rPr lang="en-US" dirty="0"/>
              <a:t>Procurement</a:t>
            </a:r>
          </a:p>
        </p:txBody>
      </p:sp>
      <p:sp>
        <p:nvSpPr>
          <p:cNvPr id="3" name="Content Placeholder 2">
            <a:extLst>
              <a:ext uri="{FF2B5EF4-FFF2-40B4-BE49-F238E27FC236}">
                <a16:creationId xmlns:a16="http://schemas.microsoft.com/office/drawing/2014/main" id="{EF3698C0-F485-4FB8-D9E0-17A42B8DFF96}"/>
              </a:ext>
            </a:extLst>
          </p:cNvPr>
          <p:cNvSpPr>
            <a:spLocks noGrp="1"/>
          </p:cNvSpPr>
          <p:nvPr>
            <p:ph idx="1"/>
          </p:nvPr>
        </p:nvSpPr>
        <p:spPr>
          <a:xfrm>
            <a:off x="471487" y="1205243"/>
            <a:ext cx="5915025" cy="1147431"/>
          </a:xfrm>
        </p:spPr>
        <p:txBody>
          <a:bodyPr>
            <a:normAutofit/>
          </a:bodyPr>
          <a:lstStyle/>
          <a:p>
            <a:pPr marL="0" indent="0">
              <a:buNone/>
            </a:pPr>
            <a:r>
              <a:rPr lang="en-GB" sz="1000" dirty="0">
                <a:solidFill>
                  <a:schemeClr val="bg2">
                    <a:lumMod val="10000"/>
                  </a:schemeClr>
                </a:solidFill>
                <a:latin typeface="+mn-lt"/>
              </a:rPr>
              <a:t>Emissions from procurement make up a large part of our NHS Carbon Footprint Plus and need to be reduced by 73% by 2038 to align with national targets.</a:t>
            </a:r>
          </a:p>
          <a:p>
            <a:pPr marL="0" indent="0">
              <a:buNone/>
            </a:pPr>
            <a:r>
              <a:rPr lang="en-GB" sz="1000" dirty="0">
                <a:solidFill>
                  <a:schemeClr val="bg2">
                    <a:lumMod val="10000"/>
                  </a:schemeClr>
                </a:solidFill>
                <a:latin typeface="+mn-lt"/>
              </a:rPr>
              <a:t>To address this, we are working through the NHS Net Zero Supplier Roadmap to reduce emissions associated with the goods and services we purchase.</a:t>
            </a:r>
          </a:p>
          <a:p>
            <a:pPr marL="0" indent="0">
              <a:buNone/>
            </a:pPr>
            <a:endParaRPr lang="en-US" sz="1000" dirty="0"/>
          </a:p>
        </p:txBody>
      </p:sp>
      <p:pic>
        <p:nvPicPr>
          <p:cNvPr id="5" name="Picture 4" descr="Roadmap showing the objectives and timeframes for net zero commitments in the NHS">
            <a:extLst>
              <a:ext uri="{FF2B5EF4-FFF2-40B4-BE49-F238E27FC236}">
                <a16:creationId xmlns:a16="http://schemas.microsoft.com/office/drawing/2014/main" id="{4994293D-0449-461A-AEEE-0414960A93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1487" y="2040971"/>
            <a:ext cx="5731510" cy="3007360"/>
          </a:xfrm>
          <a:prstGeom prst="rect">
            <a:avLst/>
          </a:prstGeom>
          <a:noFill/>
          <a:ln>
            <a:noFill/>
          </a:ln>
        </p:spPr>
      </p:pic>
      <p:sp>
        <p:nvSpPr>
          <p:cNvPr id="4" name="TextBox 3">
            <a:extLst>
              <a:ext uri="{FF2B5EF4-FFF2-40B4-BE49-F238E27FC236}">
                <a16:creationId xmlns:a16="http://schemas.microsoft.com/office/drawing/2014/main" id="{1D62F297-B217-4694-8049-83C3D8282EF6}"/>
              </a:ext>
            </a:extLst>
          </p:cNvPr>
          <p:cNvSpPr txBox="1"/>
          <p:nvPr/>
        </p:nvSpPr>
        <p:spPr>
          <a:xfrm>
            <a:off x="375953" y="4940460"/>
            <a:ext cx="5478937" cy="1938992"/>
          </a:xfrm>
          <a:prstGeom prst="rect">
            <a:avLst/>
          </a:prstGeom>
          <a:noFill/>
        </p:spPr>
        <p:txBody>
          <a:bodyPr wrap="square" rtlCol="0">
            <a:spAutoFit/>
          </a:bodyPr>
          <a:lstStyle/>
          <a:p>
            <a:endParaRPr lang="en-GB" sz="1000" dirty="0"/>
          </a:p>
          <a:p>
            <a:r>
              <a:rPr lang="en-GB" sz="1000" dirty="0">
                <a:solidFill>
                  <a:schemeClr val="bg2">
                    <a:lumMod val="10000"/>
                  </a:schemeClr>
                </a:solidFill>
              </a:rPr>
              <a:t>We have adopted the first two Procurement Policy Notes (PPNs), focusing on Social Value and Carbon Reduction Planning.</a:t>
            </a:r>
          </a:p>
          <a:p>
            <a:r>
              <a:rPr lang="en-GB" sz="1000" dirty="0">
                <a:solidFill>
                  <a:schemeClr val="bg2">
                    <a:lumMod val="10000"/>
                  </a:schemeClr>
                </a:solidFill>
              </a:rPr>
              <a:t>From April 2024, all prospective suppliers have been required to submit a Carbon Reduction Plan alongside their bids. From 2027, this requirement will extend to all existing suppliers, who must also publicly report their carbon reduction targets.</a:t>
            </a:r>
          </a:p>
          <a:p>
            <a:endParaRPr lang="en-GB" sz="1000" dirty="0">
              <a:solidFill>
                <a:schemeClr val="bg2">
                  <a:lumMod val="10000"/>
                </a:schemeClr>
              </a:solidFill>
            </a:endParaRPr>
          </a:p>
          <a:p>
            <a:r>
              <a:rPr lang="en-GB" sz="1000" dirty="0">
                <a:solidFill>
                  <a:schemeClr val="bg2">
                    <a:lumMod val="10000"/>
                  </a:schemeClr>
                </a:solidFill>
              </a:rPr>
              <a:t>By April 2028, all products listed on the SBS catalogue will include a declared carbon footprint. While this will enhance reporting and transparency, we will also continue to explore more sustainable alternatives to commonly used items, such as single-use products and reusable PPE.</a:t>
            </a:r>
          </a:p>
          <a:p>
            <a:endParaRPr lang="en-GB" sz="1000" dirty="0"/>
          </a:p>
        </p:txBody>
      </p:sp>
      <p:graphicFrame>
        <p:nvGraphicFramePr>
          <p:cNvPr id="6" name="Table 5">
            <a:extLst>
              <a:ext uri="{FF2B5EF4-FFF2-40B4-BE49-F238E27FC236}">
                <a16:creationId xmlns:a16="http://schemas.microsoft.com/office/drawing/2014/main" id="{09BF40F3-19CB-9998-5331-97D5FEF5448D}"/>
              </a:ext>
            </a:extLst>
          </p:cNvPr>
          <p:cNvGraphicFramePr>
            <a:graphicFrameLocks noGrp="1"/>
          </p:cNvGraphicFramePr>
          <p:nvPr>
            <p:extLst>
              <p:ext uri="{D42A27DB-BD31-4B8C-83A1-F6EECF244321}">
                <p14:modId xmlns:p14="http://schemas.microsoft.com/office/powerpoint/2010/main" val="2891075251"/>
              </p:ext>
            </p:extLst>
          </p:nvPr>
        </p:nvGraphicFramePr>
        <p:xfrm>
          <a:off x="471487" y="6945695"/>
          <a:ext cx="4778693" cy="1618530"/>
        </p:xfrm>
        <a:graphic>
          <a:graphicData uri="http://schemas.openxmlformats.org/drawingml/2006/table">
            <a:tbl>
              <a:tblPr>
                <a:tableStyleId>{5C22544A-7EE6-4342-B048-85BDC9FD1C3A}</a:tableStyleId>
              </a:tblPr>
              <a:tblGrid>
                <a:gridCol w="4778693">
                  <a:extLst>
                    <a:ext uri="{9D8B030D-6E8A-4147-A177-3AD203B41FA5}">
                      <a16:colId xmlns:a16="http://schemas.microsoft.com/office/drawing/2014/main" val="3147980943"/>
                    </a:ext>
                  </a:extLst>
                </a:gridCol>
              </a:tblGrid>
              <a:tr h="355937">
                <a:tc>
                  <a:txBody>
                    <a:bodyPr/>
                    <a:lstStyle/>
                    <a:p>
                      <a:pPr algn="l" fontAlgn="ctr"/>
                      <a:r>
                        <a:rPr lang="en-GB" sz="1100" b="1" u="none" strike="noStrike">
                          <a:solidFill>
                            <a:schemeClr val="bg2">
                              <a:lumMod val="10000"/>
                            </a:schemeClr>
                          </a:solidFill>
                          <a:effectLst/>
                          <a:latin typeface="+mn-lt"/>
                        </a:rPr>
                        <a:t>Actions</a:t>
                      </a:r>
                      <a:endParaRPr lang="en-GB" sz="1100" b="1" i="0" u="none" strike="noStrike">
                        <a:solidFill>
                          <a:schemeClr val="bg2">
                            <a:lumMod val="10000"/>
                          </a:schemeClr>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027310"/>
                  </a:ext>
                </a:extLst>
              </a:tr>
              <a:tr h="379328">
                <a:tc>
                  <a:txBody>
                    <a:bodyPr/>
                    <a:lstStyle/>
                    <a:p>
                      <a:pPr algn="l" rtl="0" fontAlgn="ctr">
                        <a:buClr>
                          <a:schemeClr val="accent3"/>
                        </a:buClr>
                        <a:buSzPts val="1100"/>
                        <a:buFont typeface="Calibri" panose="020F0502020204030204" pitchFamily="34" charset="0"/>
                        <a:buNone/>
                      </a:pPr>
                      <a:r>
                        <a:rPr lang="en-GB" sz="1100" b="0" i="0" u="none" strike="noStrike">
                          <a:solidFill>
                            <a:schemeClr val="bg2">
                              <a:lumMod val="10000"/>
                            </a:schemeClr>
                          </a:solidFill>
                          <a:effectLst/>
                          <a:latin typeface="+mn-lt"/>
                        </a:rPr>
                        <a:t>Review our largest suppliers to understand their carbon emissions due to our activities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906360"/>
                  </a:ext>
                </a:extLst>
              </a:tr>
              <a:tr h="355937">
                <a:tc>
                  <a:txBody>
                    <a:bodyPr/>
                    <a:lstStyle/>
                    <a:p>
                      <a:pPr algn="l" rtl="0" fontAlgn="ctr">
                        <a:buClr>
                          <a:schemeClr val="accent3"/>
                        </a:buClr>
                        <a:buSzPts val="1100"/>
                        <a:buFont typeface="Calibri" panose="020F0502020204030204" pitchFamily="34" charset="0"/>
                        <a:buNone/>
                      </a:pPr>
                      <a:r>
                        <a:rPr lang="en-GB" sz="1100" u="none" strike="noStrike">
                          <a:solidFill>
                            <a:schemeClr val="bg2">
                              <a:lumMod val="10000"/>
                            </a:schemeClr>
                          </a:solidFill>
                          <a:effectLst/>
                          <a:latin typeface="+mn-lt"/>
                        </a:rPr>
                        <a:t>Identify our largest contributors to our carbon emissions, including goods and delivery options, and encourage them to share data to show their improvements.</a:t>
                      </a:r>
                      <a:endParaRPr lang="en-GB" sz="1100" b="0" i="0" u="none" strike="noStrike">
                        <a:solidFill>
                          <a:schemeClr val="bg2">
                            <a:lumMod val="10000"/>
                          </a:schemeClr>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7350467"/>
                  </a:ext>
                </a:extLst>
              </a:tr>
              <a:tr h="373995">
                <a:tc>
                  <a:txBody>
                    <a:bodyPr/>
                    <a:lstStyle/>
                    <a:p>
                      <a:pPr algn="l" rtl="0" fontAlgn="ctr">
                        <a:buClr>
                          <a:schemeClr val="accent3"/>
                        </a:buClr>
                        <a:buSzPts val="1100"/>
                        <a:buFont typeface="Calibri" panose="020F0502020204030204" pitchFamily="34" charset="0"/>
                        <a:buNone/>
                      </a:pPr>
                      <a:r>
                        <a:rPr lang="en-GB" sz="1100" b="0" i="0" u="none" strike="noStrike">
                          <a:solidFill>
                            <a:srgbClr val="0D0D0D"/>
                          </a:solidFill>
                          <a:effectLst/>
                          <a:latin typeface="+mn-lt"/>
                        </a:rPr>
                        <a:t>Capture and quantify the sustainability improvements  directly attributable to procurement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066895"/>
                  </a:ext>
                </a:extLst>
              </a:tr>
            </a:tbl>
          </a:graphicData>
        </a:graphic>
      </p:graphicFrame>
    </p:spTree>
    <p:extLst>
      <p:ext uri="{BB962C8B-B14F-4D97-AF65-F5344CB8AC3E}">
        <p14:creationId xmlns:p14="http://schemas.microsoft.com/office/powerpoint/2010/main" val="12691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4C4A-5258-86FE-7E13-E18FD5928020}"/>
              </a:ext>
            </a:extLst>
          </p:cNvPr>
          <p:cNvSpPr>
            <a:spLocks noGrp="1"/>
          </p:cNvSpPr>
          <p:nvPr>
            <p:ph type="title"/>
          </p:nvPr>
        </p:nvSpPr>
        <p:spPr/>
        <p:txBody>
          <a:bodyPr/>
          <a:lstStyle/>
          <a:p>
            <a:r>
              <a:rPr lang="en-US"/>
              <a:t>Food and Nutrition</a:t>
            </a:r>
          </a:p>
        </p:txBody>
      </p:sp>
      <p:sp>
        <p:nvSpPr>
          <p:cNvPr id="3" name="Content Placeholder 2">
            <a:extLst>
              <a:ext uri="{FF2B5EF4-FFF2-40B4-BE49-F238E27FC236}">
                <a16:creationId xmlns:a16="http://schemas.microsoft.com/office/drawing/2014/main" id="{875FC130-3CB2-1A77-1019-F2EEB211E270}"/>
              </a:ext>
            </a:extLst>
          </p:cNvPr>
          <p:cNvSpPr>
            <a:spLocks noGrp="1"/>
          </p:cNvSpPr>
          <p:nvPr>
            <p:ph idx="1"/>
          </p:nvPr>
        </p:nvSpPr>
        <p:spPr>
          <a:xfrm>
            <a:off x="471488" y="1733550"/>
            <a:ext cx="5915025" cy="3760470"/>
          </a:xfrm>
        </p:spPr>
        <p:txBody>
          <a:bodyPr>
            <a:noAutofit/>
          </a:bodyPr>
          <a:lstStyle/>
          <a:p>
            <a:pPr marL="0" indent="0">
              <a:buNone/>
            </a:pPr>
            <a:r>
              <a:rPr lang="en-GB" sz="1000" dirty="0">
                <a:solidFill>
                  <a:schemeClr val="bg2">
                    <a:lumMod val="10000"/>
                  </a:schemeClr>
                </a:solidFill>
              </a:rPr>
              <a:t>Since our last plan, we have implemented several schemes to reduce the waste, and types of waste, that come from our catering on site.</a:t>
            </a:r>
          </a:p>
          <a:p>
            <a:pPr marL="0" indent="0">
              <a:buNone/>
            </a:pPr>
            <a:r>
              <a:rPr lang="en-GB" sz="1000" dirty="0">
                <a:solidFill>
                  <a:schemeClr val="bg2">
                    <a:lumMod val="10000"/>
                  </a:schemeClr>
                </a:solidFill>
              </a:rPr>
              <a:t>Our single use plastics have been replaced with wooden, recyclable utensils, and our takeaway containers have been changed from polystyrene to cardboard.</a:t>
            </a:r>
          </a:p>
          <a:p>
            <a:pPr marL="0" indent="0">
              <a:buNone/>
            </a:pPr>
            <a:r>
              <a:rPr lang="en-GB" sz="1000" dirty="0">
                <a:solidFill>
                  <a:schemeClr val="bg2">
                    <a:lumMod val="10000"/>
                  </a:schemeClr>
                </a:solidFill>
              </a:rPr>
              <a:t>This has resulted in an increase in recyclable waste compared to landfill.</a:t>
            </a:r>
          </a:p>
          <a:p>
            <a:pPr marL="0" indent="0">
              <a:buNone/>
            </a:pPr>
            <a:r>
              <a:rPr lang="en-GB" sz="1000" dirty="0">
                <a:solidFill>
                  <a:schemeClr val="bg2">
                    <a:lumMod val="10000"/>
                  </a:schemeClr>
                </a:solidFill>
              </a:rPr>
              <a:t>Our menus have also changed since our last plan, with more healthy options available, and in the next 3 years we will continue to improve this.</a:t>
            </a:r>
          </a:p>
          <a:p>
            <a:pPr marL="0" indent="0">
              <a:buNone/>
            </a:pPr>
            <a:r>
              <a:rPr lang="en-GB" sz="1000" dirty="0">
                <a:solidFill>
                  <a:schemeClr val="bg2">
                    <a:lumMod val="10000"/>
                  </a:schemeClr>
                </a:solidFill>
              </a:rPr>
              <a:t>The sustainable changes we make in this area will be seen not just during this plan but will inform the services we provide at our new site in 2040.</a:t>
            </a:r>
          </a:p>
        </p:txBody>
      </p:sp>
      <p:pic>
        <p:nvPicPr>
          <p:cNvPr id="2052" name="Picture 4" descr="https://ichef.bbci.co.uk/images/ic/480xn/p037b9pv.jpg">
            <a:extLst>
              <a:ext uri="{FF2B5EF4-FFF2-40B4-BE49-F238E27FC236}">
                <a16:creationId xmlns:a16="http://schemas.microsoft.com/office/drawing/2014/main" id="{0B4B6E8C-4385-45E8-9DB4-B7C7371AD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395" y="406475"/>
            <a:ext cx="2587255" cy="10820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EFBBE4D2-B89A-4044-92C4-610C8A85A88E}"/>
              </a:ext>
            </a:extLst>
          </p:cNvPr>
          <p:cNvGraphicFramePr>
            <a:graphicFrameLocks noGrp="1"/>
          </p:cNvGraphicFramePr>
          <p:nvPr>
            <p:extLst>
              <p:ext uri="{D42A27DB-BD31-4B8C-83A1-F6EECF244321}">
                <p14:modId xmlns:p14="http://schemas.microsoft.com/office/powerpoint/2010/main" val="4104926362"/>
              </p:ext>
            </p:extLst>
          </p:nvPr>
        </p:nvGraphicFramePr>
        <p:xfrm>
          <a:off x="493713" y="5467294"/>
          <a:ext cx="5892800" cy="1519823"/>
        </p:xfrm>
        <a:graphic>
          <a:graphicData uri="http://schemas.openxmlformats.org/drawingml/2006/table">
            <a:tbl>
              <a:tblPr>
                <a:tableStyleId>{5C22544A-7EE6-4342-B048-85BDC9FD1C3A}</a:tableStyleId>
              </a:tblPr>
              <a:tblGrid>
                <a:gridCol w="5892800">
                  <a:extLst>
                    <a:ext uri="{9D8B030D-6E8A-4147-A177-3AD203B41FA5}">
                      <a16:colId xmlns:a16="http://schemas.microsoft.com/office/drawing/2014/main" val="161243343"/>
                    </a:ext>
                  </a:extLst>
                </a:gridCol>
              </a:tblGrid>
              <a:tr h="368300">
                <a:tc>
                  <a:txBody>
                    <a:bodyPr/>
                    <a:lstStyle/>
                    <a:p>
                      <a:pPr algn="l" fontAlgn="ctr"/>
                      <a:r>
                        <a:rPr lang="en-GB" sz="1100" b="1" u="none" strike="noStrike">
                          <a:solidFill>
                            <a:schemeClr val="bg2">
                              <a:lumMod val="10000"/>
                            </a:schemeClr>
                          </a:solidFill>
                          <a:effectLst/>
                        </a:rPr>
                        <a:t>Actions</a:t>
                      </a:r>
                      <a:endParaRPr lang="en-GB" sz="1100" b="1" i="0" u="none" strike="noStrike">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956078"/>
                  </a:ext>
                </a:extLst>
              </a:tr>
              <a:tr h="368300">
                <a:tc>
                  <a:txBody>
                    <a:bodyPr/>
                    <a:lstStyle/>
                    <a:p>
                      <a:pPr algn="l" fontAlgn="ctr"/>
                      <a:r>
                        <a:rPr lang="en-GB" sz="1100" u="none" strike="noStrike">
                          <a:solidFill>
                            <a:schemeClr val="bg2">
                              <a:lumMod val="10000"/>
                            </a:schemeClr>
                          </a:solidFill>
                          <a:effectLst/>
                        </a:rPr>
                        <a:t>Have a weekly vegetarian day on the inpatient menus – where no meat options available – in line with dieticians’ advice.</a:t>
                      </a:r>
                      <a:endParaRPr lang="en-GB" sz="1100" b="0" i="0" u="none" strike="noStrike">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671530"/>
                  </a:ext>
                </a:extLst>
              </a:tr>
              <a:tr h="368300">
                <a:tc>
                  <a:txBody>
                    <a:bodyPr/>
                    <a:lstStyle/>
                    <a:p>
                      <a:pPr algn="l" fontAlgn="ctr"/>
                      <a:r>
                        <a:rPr lang="en-GB" sz="1100" u="none" strike="noStrike">
                          <a:solidFill>
                            <a:schemeClr val="bg2">
                              <a:lumMod val="10000"/>
                            </a:schemeClr>
                          </a:solidFill>
                          <a:effectLst/>
                        </a:rPr>
                        <a:t>Ensure that all contractors have their own carbon reduction plans when tendering their services for catering and waste.</a:t>
                      </a:r>
                      <a:endParaRPr lang="en-GB" sz="1100" b="0" i="0" u="none" strike="noStrike">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697512"/>
                  </a:ext>
                </a:extLst>
              </a:tr>
              <a:tr h="414923">
                <a:tc>
                  <a:txBody>
                    <a:bodyPr/>
                    <a:lstStyle/>
                    <a:p>
                      <a:pPr algn="l" fontAlgn="ctr"/>
                      <a:r>
                        <a:rPr lang="en-GB" sz="1100" u="none" strike="noStrike">
                          <a:solidFill>
                            <a:schemeClr val="bg2">
                              <a:lumMod val="10000"/>
                            </a:schemeClr>
                          </a:solidFill>
                          <a:effectLst/>
                        </a:rPr>
                        <a:t>Review current food waste percentages with a goal of remaining below the guidance levels</a:t>
                      </a:r>
                      <a:endParaRPr lang="en-GB" sz="1100" b="0" i="0" u="none" strike="noStrike">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085652"/>
                  </a:ext>
                </a:extLst>
              </a:tr>
            </a:tbl>
          </a:graphicData>
        </a:graphic>
      </p:graphicFrame>
    </p:spTree>
    <p:extLst>
      <p:ext uri="{BB962C8B-B14F-4D97-AF65-F5344CB8AC3E}">
        <p14:creationId xmlns:p14="http://schemas.microsoft.com/office/powerpoint/2010/main" val="405077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64F9-3DF1-DD88-3F3D-A97581BC5642}"/>
              </a:ext>
            </a:extLst>
          </p:cNvPr>
          <p:cNvSpPr>
            <a:spLocks noGrp="1"/>
          </p:cNvSpPr>
          <p:nvPr>
            <p:ph type="title"/>
          </p:nvPr>
        </p:nvSpPr>
        <p:spPr/>
        <p:txBody>
          <a:bodyPr/>
          <a:lstStyle/>
          <a:p>
            <a:r>
              <a:rPr lang="en-US"/>
              <a:t>Adaptation</a:t>
            </a:r>
          </a:p>
        </p:txBody>
      </p:sp>
      <p:sp>
        <p:nvSpPr>
          <p:cNvPr id="3" name="Content Placeholder 2">
            <a:extLst>
              <a:ext uri="{FF2B5EF4-FFF2-40B4-BE49-F238E27FC236}">
                <a16:creationId xmlns:a16="http://schemas.microsoft.com/office/drawing/2014/main" id="{112AC1F6-C867-BC3A-1B75-59D68C3C7D08}"/>
              </a:ext>
            </a:extLst>
          </p:cNvPr>
          <p:cNvSpPr>
            <a:spLocks noGrp="1"/>
          </p:cNvSpPr>
          <p:nvPr>
            <p:ph idx="1"/>
          </p:nvPr>
        </p:nvSpPr>
        <p:spPr>
          <a:xfrm>
            <a:off x="471487" y="1017182"/>
            <a:ext cx="5915025" cy="6409210"/>
          </a:xfrm>
        </p:spPr>
        <p:txBody>
          <a:bodyPr>
            <a:normAutofit/>
          </a:bodyPr>
          <a:lstStyle/>
          <a:p>
            <a:pPr marL="0" indent="0" fontAlgn="base">
              <a:buNone/>
            </a:pPr>
            <a:endParaRPr lang="en-GB" sz="1100">
              <a:solidFill>
                <a:schemeClr val="bg2">
                  <a:lumMod val="10000"/>
                </a:schemeClr>
              </a:solidFill>
            </a:endParaRPr>
          </a:p>
          <a:p>
            <a:pPr marL="0" indent="0" fontAlgn="base">
              <a:buNone/>
            </a:pPr>
            <a:endParaRPr lang="en-GB" sz="1100">
              <a:solidFill>
                <a:schemeClr val="bg2">
                  <a:lumMod val="10000"/>
                </a:schemeClr>
              </a:solidFill>
            </a:endParaRPr>
          </a:p>
          <a:p>
            <a:pPr marL="0" indent="0" fontAlgn="base">
              <a:buNone/>
            </a:pPr>
            <a:endParaRPr lang="en-GB" sz="1100">
              <a:solidFill>
                <a:schemeClr val="bg2">
                  <a:lumMod val="10000"/>
                </a:schemeClr>
              </a:solidFill>
            </a:endParaRPr>
          </a:p>
          <a:p>
            <a:pPr marL="0" indent="0" fontAlgn="base">
              <a:buNone/>
            </a:pPr>
            <a:endParaRPr lang="en-GB" sz="1100">
              <a:solidFill>
                <a:schemeClr val="bg2">
                  <a:lumMod val="10000"/>
                </a:schemeClr>
              </a:solidFill>
            </a:endParaRPr>
          </a:p>
          <a:p>
            <a:pPr marL="0" indent="0">
              <a:buNone/>
            </a:pPr>
            <a:endParaRPr lang="en-GB" sz="1100"/>
          </a:p>
          <a:p>
            <a:pPr marL="0" indent="0">
              <a:buNone/>
            </a:pPr>
            <a:endParaRPr lang="en-US" sz="1100"/>
          </a:p>
        </p:txBody>
      </p:sp>
      <p:graphicFrame>
        <p:nvGraphicFramePr>
          <p:cNvPr id="4" name="Table 3">
            <a:extLst>
              <a:ext uri="{FF2B5EF4-FFF2-40B4-BE49-F238E27FC236}">
                <a16:creationId xmlns:a16="http://schemas.microsoft.com/office/drawing/2014/main" id="{FD04AFF5-9ACA-402F-8AAA-A70E899EC696}"/>
              </a:ext>
            </a:extLst>
          </p:cNvPr>
          <p:cNvGraphicFramePr>
            <a:graphicFrameLocks noGrp="1"/>
          </p:cNvGraphicFramePr>
          <p:nvPr>
            <p:extLst>
              <p:ext uri="{D42A27DB-BD31-4B8C-83A1-F6EECF244321}">
                <p14:modId xmlns:p14="http://schemas.microsoft.com/office/powerpoint/2010/main" val="2381541851"/>
              </p:ext>
            </p:extLst>
          </p:nvPr>
        </p:nvGraphicFramePr>
        <p:xfrm>
          <a:off x="559757" y="5004435"/>
          <a:ext cx="5583867" cy="1837267"/>
        </p:xfrm>
        <a:graphic>
          <a:graphicData uri="http://schemas.openxmlformats.org/drawingml/2006/table">
            <a:tbl>
              <a:tblPr>
                <a:tableStyleId>{5C22544A-7EE6-4342-B048-85BDC9FD1C3A}</a:tableStyleId>
              </a:tblPr>
              <a:tblGrid>
                <a:gridCol w="5583867">
                  <a:extLst>
                    <a:ext uri="{9D8B030D-6E8A-4147-A177-3AD203B41FA5}">
                      <a16:colId xmlns:a16="http://schemas.microsoft.com/office/drawing/2014/main" val="3416188078"/>
                    </a:ext>
                  </a:extLst>
                </a:gridCol>
              </a:tblGrid>
              <a:tr h="503926">
                <a:tc>
                  <a:txBody>
                    <a:bodyPr/>
                    <a:lstStyle/>
                    <a:p>
                      <a:pPr algn="l" fontAlgn="ctr"/>
                      <a:r>
                        <a:rPr lang="en-GB" sz="1100" b="1" u="none" strike="noStrike">
                          <a:solidFill>
                            <a:schemeClr val="bg2">
                              <a:lumMod val="10000"/>
                            </a:schemeClr>
                          </a:solidFill>
                          <a:effectLst/>
                          <a:latin typeface="+mn-lt"/>
                        </a:rPr>
                        <a:t>Actions</a:t>
                      </a:r>
                      <a:endParaRPr lang="en-GB" sz="1100" b="1" i="0" u="none" strike="noStrike">
                        <a:solidFill>
                          <a:schemeClr val="bg2">
                            <a:lumMod val="10000"/>
                          </a:schemeClr>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3442177"/>
                  </a:ext>
                </a:extLst>
              </a:tr>
              <a:tr h="427408">
                <a:tc>
                  <a:txBody>
                    <a:bodyPr/>
                    <a:lstStyle/>
                    <a:p>
                      <a:pPr algn="l" rtl="0" fontAlgn="ctr"/>
                      <a:r>
                        <a:rPr lang="en-GB" sz="1000" u="none" strike="noStrike">
                          <a:solidFill>
                            <a:schemeClr val="bg2">
                              <a:lumMod val="10000"/>
                            </a:schemeClr>
                          </a:solidFill>
                          <a:effectLst/>
                          <a:latin typeface="+mn-lt"/>
                        </a:rPr>
                        <a:t>Implement a Climate Change Risk Assessment</a:t>
                      </a:r>
                      <a:endParaRPr lang="en-GB" sz="1000" b="0" i="0" u="none" strike="noStrike">
                        <a:solidFill>
                          <a:schemeClr val="bg2">
                            <a:lumMod val="10000"/>
                          </a:schemeClr>
                        </a:solidFill>
                        <a:effectLst/>
                        <a:latin typeface="+mn-lt"/>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476191"/>
                  </a:ext>
                </a:extLst>
              </a:tr>
              <a:tr h="431800">
                <a:tc>
                  <a:txBody>
                    <a:bodyPr/>
                    <a:lstStyle/>
                    <a:p>
                      <a:pPr algn="l" rtl="0" fontAlgn="ctr"/>
                      <a:r>
                        <a:rPr lang="en-GB" sz="1000" b="0" i="0" u="none" strike="noStrike">
                          <a:solidFill>
                            <a:schemeClr val="bg2">
                              <a:lumMod val="10000"/>
                            </a:schemeClr>
                          </a:solidFill>
                          <a:effectLst/>
                          <a:latin typeface="+mn-lt"/>
                        </a:rPr>
                        <a:t>Align to TCFD reporting guidance from the NHS (DHSC GAM)</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404149"/>
                  </a:ext>
                </a:extLst>
              </a:tr>
              <a:tr h="474133">
                <a:tc>
                  <a:txBody>
                    <a:bodyPr/>
                    <a:lstStyle/>
                    <a:p>
                      <a:pPr algn="l" rtl="0" fontAlgn="ctr"/>
                      <a:r>
                        <a:rPr lang="en-GB" sz="1000" b="0" i="0" u="none" strike="noStrike">
                          <a:solidFill>
                            <a:schemeClr val="bg2">
                              <a:lumMod val="10000"/>
                            </a:schemeClr>
                          </a:solidFill>
                          <a:effectLst/>
                          <a:latin typeface="+mn-lt"/>
                        </a:rPr>
                        <a:t>Identify the risks to service provision specifically from climate related events, and incorporate these within our risk register</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9830478"/>
                  </a:ext>
                </a:extLst>
              </a:tr>
            </a:tbl>
          </a:graphicData>
        </a:graphic>
      </p:graphicFrame>
      <p:sp>
        <p:nvSpPr>
          <p:cNvPr id="5" name="Content Placeholder 2">
            <a:extLst>
              <a:ext uri="{FF2B5EF4-FFF2-40B4-BE49-F238E27FC236}">
                <a16:creationId xmlns:a16="http://schemas.microsoft.com/office/drawing/2014/main" id="{43FD5217-10AE-2BCF-E51B-B735B07091E3}"/>
              </a:ext>
            </a:extLst>
          </p:cNvPr>
          <p:cNvSpPr txBox="1">
            <a:spLocks/>
          </p:cNvSpPr>
          <p:nvPr/>
        </p:nvSpPr>
        <p:spPr>
          <a:xfrm>
            <a:off x="394177" y="1180192"/>
            <a:ext cx="5915025" cy="376047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3"/>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000" dirty="0">
                <a:solidFill>
                  <a:schemeClr val="bg2">
                    <a:lumMod val="10000"/>
                  </a:schemeClr>
                </a:solidFill>
              </a:rPr>
              <a:t>Since our last plan, we have aligned to the NHS’s TCFD guidance, reporting through our annual report on sustainability risks, governance, metrics and targets, as well as reviewing our processes for developing these.</a:t>
            </a:r>
          </a:p>
          <a:p>
            <a:pPr marL="0" indent="0">
              <a:buFont typeface="Arial" panose="020B0604020202020204" pitchFamily="34" charset="0"/>
              <a:buNone/>
            </a:pPr>
            <a:r>
              <a:rPr lang="en-GB" sz="1000" dirty="0">
                <a:solidFill>
                  <a:schemeClr val="bg2">
                    <a:lumMod val="10000"/>
                  </a:schemeClr>
                </a:solidFill>
              </a:rPr>
              <a:t>Whilst we have many risk assessments on our register that link to climate change, through this plan, we will link them formally into a Climate Change risk assessment and add it to our register.</a:t>
            </a:r>
          </a:p>
          <a:p>
            <a:pPr marL="0" indent="0">
              <a:buFont typeface="Arial" panose="020B0604020202020204" pitchFamily="34" charset="0"/>
              <a:buNone/>
            </a:pPr>
            <a:r>
              <a:rPr lang="en-GB" sz="1000" dirty="0">
                <a:solidFill>
                  <a:schemeClr val="bg2">
                    <a:lumMod val="10000"/>
                  </a:schemeClr>
                </a:solidFill>
              </a:rPr>
              <a:t>Over the next three years, the TCFD guidance for the NHS is becoming more comprehensive, so by working with our partners, we will continue to inform staff, patients and visitors of our plans and achievements in becoming a sustainable Trust as the climate changes.</a:t>
            </a:r>
          </a:p>
        </p:txBody>
      </p:sp>
    </p:spTree>
    <p:extLst>
      <p:ext uri="{BB962C8B-B14F-4D97-AF65-F5344CB8AC3E}">
        <p14:creationId xmlns:p14="http://schemas.microsoft.com/office/powerpoint/2010/main" val="425731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651B-A911-9879-4C53-EAE16E25A6B1}"/>
              </a:ext>
            </a:extLst>
          </p:cNvPr>
          <p:cNvSpPr>
            <a:spLocks noGrp="1"/>
          </p:cNvSpPr>
          <p:nvPr>
            <p:ph type="title"/>
          </p:nvPr>
        </p:nvSpPr>
        <p:spPr/>
        <p:txBody>
          <a:bodyPr/>
          <a:lstStyle/>
          <a:p>
            <a:r>
              <a:rPr lang="en-US"/>
              <a:t>Governance</a:t>
            </a:r>
          </a:p>
        </p:txBody>
      </p:sp>
      <p:sp>
        <p:nvSpPr>
          <p:cNvPr id="3" name="Content Placeholder 2">
            <a:extLst>
              <a:ext uri="{FF2B5EF4-FFF2-40B4-BE49-F238E27FC236}">
                <a16:creationId xmlns:a16="http://schemas.microsoft.com/office/drawing/2014/main" id="{4B9523E4-E881-80F6-DCFD-8A8716E03C42}"/>
              </a:ext>
            </a:extLst>
          </p:cNvPr>
          <p:cNvSpPr>
            <a:spLocks noGrp="1"/>
          </p:cNvSpPr>
          <p:nvPr>
            <p:ph idx="1"/>
          </p:nvPr>
        </p:nvSpPr>
        <p:spPr>
          <a:xfrm>
            <a:off x="471488" y="1329069"/>
            <a:ext cx="5915025" cy="6682167"/>
          </a:xfrm>
        </p:spPr>
        <p:txBody>
          <a:bodyPr>
            <a:normAutofit/>
          </a:bodyPr>
          <a:lstStyle/>
          <a:p>
            <a:pPr fontAlgn="base"/>
            <a:endParaRPr lang="en-GB" dirty="0"/>
          </a:p>
          <a:p>
            <a:pPr fontAlgn="base"/>
            <a:endParaRPr lang="en-GB" dirty="0"/>
          </a:p>
          <a:p>
            <a:pPr fontAlgn="base"/>
            <a:endParaRPr lang="en-GB" dirty="0"/>
          </a:p>
          <a:p>
            <a:pPr fontAlgn="base"/>
            <a:endParaRPr lang="en-GB" dirty="0"/>
          </a:p>
          <a:p>
            <a:pPr fontAlgn="base"/>
            <a:endParaRPr lang="en-GB" dirty="0"/>
          </a:p>
          <a:p>
            <a:pPr marL="0" indent="0">
              <a:buNone/>
            </a:pPr>
            <a:endParaRPr lang="en-US" dirty="0"/>
          </a:p>
        </p:txBody>
      </p:sp>
      <p:graphicFrame>
        <p:nvGraphicFramePr>
          <p:cNvPr id="4" name="Table 3">
            <a:extLst>
              <a:ext uri="{FF2B5EF4-FFF2-40B4-BE49-F238E27FC236}">
                <a16:creationId xmlns:a16="http://schemas.microsoft.com/office/drawing/2014/main" id="{5972C969-C4E5-FAB2-F2B2-D63944C6608C}"/>
              </a:ext>
            </a:extLst>
          </p:cNvPr>
          <p:cNvGraphicFramePr>
            <a:graphicFrameLocks noGrp="1"/>
          </p:cNvGraphicFramePr>
          <p:nvPr>
            <p:extLst>
              <p:ext uri="{D42A27DB-BD31-4B8C-83A1-F6EECF244321}">
                <p14:modId xmlns:p14="http://schemas.microsoft.com/office/powerpoint/2010/main" val="570353811"/>
              </p:ext>
            </p:extLst>
          </p:nvPr>
        </p:nvGraphicFramePr>
        <p:xfrm>
          <a:off x="551461" y="5122606"/>
          <a:ext cx="5621967" cy="2019300"/>
        </p:xfrm>
        <a:graphic>
          <a:graphicData uri="http://schemas.openxmlformats.org/drawingml/2006/table">
            <a:tbl>
              <a:tblPr>
                <a:tableStyleId>{5C22544A-7EE6-4342-B048-85BDC9FD1C3A}</a:tableStyleId>
              </a:tblPr>
              <a:tblGrid>
                <a:gridCol w="5621967">
                  <a:extLst>
                    <a:ext uri="{9D8B030D-6E8A-4147-A177-3AD203B41FA5}">
                      <a16:colId xmlns:a16="http://schemas.microsoft.com/office/drawing/2014/main" val="3416188078"/>
                    </a:ext>
                  </a:extLst>
                </a:gridCol>
              </a:tblGrid>
              <a:tr h="342900">
                <a:tc>
                  <a:txBody>
                    <a:bodyPr/>
                    <a:lstStyle/>
                    <a:p>
                      <a:pPr algn="l" fontAlgn="ctr"/>
                      <a:r>
                        <a:rPr lang="en-GB" sz="1100" b="1" u="none" strike="noStrike">
                          <a:solidFill>
                            <a:schemeClr val="bg2">
                              <a:lumMod val="10000"/>
                            </a:schemeClr>
                          </a:solidFill>
                          <a:effectLst/>
                          <a:latin typeface="+mn-lt"/>
                        </a:rPr>
                        <a:t>Actions</a:t>
                      </a:r>
                      <a:endParaRPr lang="en-GB" sz="1100" b="1" i="0" u="none" strike="noStrike">
                        <a:solidFill>
                          <a:schemeClr val="bg2">
                            <a:lumMod val="10000"/>
                          </a:schemeClr>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3442177"/>
                  </a:ext>
                </a:extLst>
              </a:tr>
              <a:tr h="502920">
                <a:tc>
                  <a:txBody>
                    <a:bodyPr/>
                    <a:lstStyle/>
                    <a:p>
                      <a:pPr algn="l" rtl="0" fontAlgn="ctr"/>
                      <a:r>
                        <a:rPr lang="en-GB" sz="1000" u="none" strike="noStrike">
                          <a:solidFill>
                            <a:schemeClr val="bg2">
                              <a:lumMod val="10000"/>
                            </a:schemeClr>
                          </a:solidFill>
                          <a:effectLst/>
                          <a:latin typeface="+mn-lt"/>
                        </a:rPr>
                        <a:t>Receive feedback from the  chapter leads at each SSG meeting to ensure we are on track</a:t>
                      </a:r>
                      <a:endParaRPr lang="en-GB" sz="1000" b="0" i="0" u="none" strike="noStrike">
                        <a:solidFill>
                          <a:schemeClr val="bg2">
                            <a:lumMod val="10000"/>
                          </a:schemeClr>
                        </a:solidFill>
                        <a:effectLst/>
                        <a:latin typeface="+mn-lt"/>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476191"/>
                  </a:ext>
                </a:extLst>
              </a:tr>
              <a:tr h="541020">
                <a:tc>
                  <a:txBody>
                    <a:bodyPr/>
                    <a:lstStyle/>
                    <a:p>
                      <a:pPr algn="l" rtl="0" fontAlgn="ctr"/>
                      <a:r>
                        <a:rPr lang="en-GB" sz="1000" b="0" i="0" u="none" strike="noStrike">
                          <a:solidFill>
                            <a:schemeClr val="bg2">
                              <a:lumMod val="10000"/>
                            </a:schemeClr>
                          </a:solidFill>
                          <a:effectLst/>
                          <a:latin typeface="+mn-lt"/>
                        </a:rPr>
                        <a:t>Review plans with the board annually for new actions and targets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404149"/>
                  </a:ext>
                </a:extLst>
              </a:tr>
              <a:tr h="632460">
                <a:tc>
                  <a:txBody>
                    <a:bodyPr/>
                    <a:lstStyle/>
                    <a:p>
                      <a:pPr algn="l" rtl="0" fontAlgn="ctr"/>
                      <a:r>
                        <a:rPr lang="en-GB" sz="1000" b="0" i="0" u="none" strike="noStrike">
                          <a:solidFill>
                            <a:schemeClr val="bg2">
                              <a:lumMod val="10000"/>
                            </a:schemeClr>
                          </a:solidFill>
                          <a:effectLst/>
                          <a:latin typeface="+mn-lt"/>
                        </a:rPr>
                        <a:t>Identify KPIs for all areas, including NHS metrics and carbon emissions, that can be reported at least quarterly</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9830478"/>
                  </a:ext>
                </a:extLst>
              </a:tr>
            </a:tbl>
          </a:graphicData>
        </a:graphic>
      </p:graphicFrame>
      <p:sp>
        <p:nvSpPr>
          <p:cNvPr id="5" name="Content Placeholder 2">
            <a:extLst>
              <a:ext uri="{FF2B5EF4-FFF2-40B4-BE49-F238E27FC236}">
                <a16:creationId xmlns:a16="http://schemas.microsoft.com/office/drawing/2014/main" id="{F8145B19-670E-3F16-9C4C-B6B3043EB502}"/>
              </a:ext>
            </a:extLst>
          </p:cNvPr>
          <p:cNvSpPr txBox="1">
            <a:spLocks/>
          </p:cNvSpPr>
          <p:nvPr/>
        </p:nvSpPr>
        <p:spPr>
          <a:xfrm>
            <a:off x="551461" y="1255811"/>
            <a:ext cx="5915025" cy="3760470"/>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3"/>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000" dirty="0">
                <a:solidFill>
                  <a:schemeClr val="bg2">
                    <a:lumMod val="10000"/>
                  </a:schemeClr>
                </a:solidFill>
              </a:rPr>
              <a:t>We have established a Sustainable Steering Group (SSG) to drive sustainability across the Trust, support project delivery, and gather evidence to inform business cases.</a:t>
            </a:r>
          </a:p>
          <a:p>
            <a:pPr marL="0" indent="0">
              <a:buNone/>
            </a:pPr>
            <a:r>
              <a:rPr lang="en-GB" sz="1000" dirty="0">
                <a:solidFill>
                  <a:schemeClr val="bg2">
                    <a:lumMod val="10000"/>
                  </a:schemeClr>
                </a:solidFill>
              </a:rPr>
              <a:t>The Sustainability Steering Group will also monitor the environmental impact of pathway redesign, including carbon savings from virtual wards, virtual outpatient appointments, and service relocation to community hubs. This will ensure that clinical service transformation is fully integrated with our Net Zero trajectory.</a:t>
            </a:r>
          </a:p>
          <a:p>
            <a:pPr marL="0" indent="0">
              <a:buNone/>
            </a:pPr>
            <a:r>
              <a:rPr lang="en-GB" sz="1000" dirty="0">
                <a:solidFill>
                  <a:schemeClr val="bg2">
                    <a:lumMod val="10000"/>
                  </a:schemeClr>
                </a:solidFill>
              </a:rPr>
              <a:t>This structure will enable us to identify, deliver and measure sustainability activities across the Trust, with key department heads invited.</a:t>
            </a:r>
          </a:p>
          <a:p>
            <a:pPr marL="0" indent="0">
              <a:buNone/>
            </a:pPr>
            <a:r>
              <a:rPr lang="en-GB" sz="1000" dirty="0">
                <a:solidFill>
                  <a:schemeClr val="bg2">
                    <a:lumMod val="10000"/>
                  </a:schemeClr>
                </a:solidFill>
              </a:rPr>
              <a:t>The group will also include a lead for each section of the Green Plan, for effective communication on progress and issues. </a:t>
            </a:r>
          </a:p>
          <a:p>
            <a:pPr marL="0" indent="0">
              <a:buNone/>
            </a:pPr>
            <a:r>
              <a:rPr lang="en-GB" sz="1000" dirty="0">
                <a:solidFill>
                  <a:schemeClr val="bg2">
                    <a:lumMod val="10000"/>
                  </a:schemeClr>
                </a:solidFill>
              </a:rPr>
              <a:t>We will review our Green Plan actions quarterly, and our overall plan annually to ensure that objectives remain on track and are being met.</a:t>
            </a:r>
          </a:p>
          <a:p>
            <a:pPr marL="0" indent="0">
              <a:buNone/>
            </a:pPr>
            <a:r>
              <a:rPr lang="en-GB" sz="1000" dirty="0">
                <a:solidFill>
                  <a:schemeClr val="bg2">
                    <a:lumMod val="10000"/>
                  </a:schemeClr>
                </a:solidFill>
              </a:rPr>
              <a:t>Our Net Zero Lead will provide regular updates to the Board, and key progress highlights will be included in the Trust’s annual report.</a:t>
            </a:r>
          </a:p>
          <a:p>
            <a:pPr marL="0" indent="0">
              <a:buNone/>
            </a:pPr>
            <a:r>
              <a:rPr lang="en-GB" sz="1000" dirty="0">
                <a:solidFill>
                  <a:schemeClr val="bg2">
                    <a:lumMod val="10000"/>
                  </a:schemeClr>
                </a:solidFill>
                <a:latin typeface="Arial"/>
                <a:cs typeface="Arial"/>
              </a:rPr>
              <a:t>We will also link the group to the current Performance and Finance Committee, and the Business Steering Group, to ensure that sustainability aims are considered in other areas of the Trust’s operations.</a:t>
            </a:r>
          </a:p>
        </p:txBody>
      </p:sp>
    </p:spTree>
    <p:extLst>
      <p:ext uri="{BB962C8B-B14F-4D97-AF65-F5344CB8AC3E}">
        <p14:creationId xmlns:p14="http://schemas.microsoft.com/office/powerpoint/2010/main" val="164382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481C-D816-7336-FA40-554248EAA70E}"/>
              </a:ext>
            </a:extLst>
          </p:cNvPr>
          <p:cNvSpPr>
            <a:spLocks noGrp="1"/>
          </p:cNvSpPr>
          <p:nvPr>
            <p:ph type="title"/>
          </p:nvPr>
        </p:nvSpPr>
        <p:spPr/>
        <p:txBody>
          <a:bodyPr/>
          <a:lstStyle/>
          <a:p>
            <a:r>
              <a:rPr lang="en-US"/>
              <a:t>Green Plan Action Tracker</a:t>
            </a:r>
          </a:p>
        </p:txBody>
      </p:sp>
      <p:graphicFrame>
        <p:nvGraphicFramePr>
          <p:cNvPr id="9" name="Table 8">
            <a:extLst>
              <a:ext uri="{FF2B5EF4-FFF2-40B4-BE49-F238E27FC236}">
                <a16:creationId xmlns:a16="http://schemas.microsoft.com/office/drawing/2014/main" id="{3DB70703-ACC9-4E36-9B29-08F369B6E120}"/>
              </a:ext>
            </a:extLst>
          </p:cNvPr>
          <p:cNvGraphicFramePr>
            <a:graphicFrameLocks noGrp="1"/>
          </p:cNvGraphicFramePr>
          <p:nvPr>
            <p:extLst>
              <p:ext uri="{D42A27DB-BD31-4B8C-83A1-F6EECF244321}">
                <p14:modId xmlns:p14="http://schemas.microsoft.com/office/powerpoint/2010/main" val="2846935962"/>
              </p:ext>
            </p:extLst>
          </p:nvPr>
        </p:nvGraphicFramePr>
        <p:xfrm>
          <a:off x="471488" y="1098550"/>
          <a:ext cx="5915025" cy="7496637"/>
        </p:xfrm>
        <a:graphic>
          <a:graphicData uri="http://schemas.openxmlformats.org/drawingml/2006/table">
            <a:tbl>
              <a:tblPr>
                <a:tableStyleId>{5C22544A-7EE6-4342-B048-85BDC9FD1C3A}</a:tableStyleId>
              </a:tblPr>
              <a:tblGrid>
                <a:gridCol w="1182052">
                  <a:extLst>
                    <a:ext uri="{9D8B030D-6E8A-4147-A177-3AD203B41FA5}">
                      <a16:colId xmlns:a16="http://schemas.microsoft.com/office/drawing/2014/main" val="914431270"/>
                    </a:ext>
                  </a:extLst>
                </a:gridCol>
                <a:gridCol w="2308860">
                  <a:extLst>
                    <a:ext uri="{9D8B030D-6E8A-4147-A177-3AD203B41FA5}">
                      <a16:colId xmlns:a16="http://schemas.microsoft.com/office/drawing/2014/main" val="2830025180"/>
                    </a:ext>
                  </a:extLst>
                </a:gridCol>
                <a:gridCol w="756623">
                  <a:extLst>
                    <a:ext uri="{9D8B030D-6E8A-4147-A177-3AD203B41FA5}">
                      <a16:colId xmlns:a16="http://schemas.microsoft.com/office/drawing/2014/main" val="2470170026"/>
                    </a:ext>
                  </a:extLst>
                </a:gridCol>
                <a:gridCol w="854485">
                  <a:extLst>
                    <a:ext uri="{9D8B030D-6E8A-4147-A177-3AD203B41FA5}">
                      <a16:colId xmlns:a16="http://schemas.microsoft.com/office/drawing/2014/main" val="2879647220"/>
                    </a:ext>
                  </a:extLst>
                </a:gridCol>
                <a:gridCol w="813005">
                  <a:extLst>
                    <a:ext uri="{9D8B030D-6E8A-4147-A177-3AD203B41FA5}">
                      <a16:colId xmlns:a16="http://schemas.microsoft.com/office/drawing/2014/main" val="2765634886"/>
                    </a:ext>
                  </a:extLst>
                </a:gridCol>
              </a:tblGrid>
              <a:tr h="186659">
                <a:tc>
                  <a:txBody>
                    <a:bodyPr/>
                    <a:lstStyle/>
                    <a:p>
                      <a:pPr algn="l" rtl="0" fontAlgn="t">
                        <a:buNone/>
                      </a:pPr>
                      <a:r>
                        <a:rPr lang="en-GB" sz="700" b="1" i="0" u="none" strike="noStrike">
                          <a:solidFill>
                            <a:srgbClr val="171717"/>
                          </a:solidFill>
                          <a:effectLst/>
                          <a:latin typeface="Aptos" panose="020B0004020202020204" pitchFamily="34" charset="0"/>
                        </a:rPr>
                        <a:t>Reference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Action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Goal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Date for Progress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Lead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876722"/>
                  </a:ext>
                </a:extLst>
              </a:tr>
              <a:tr h="360875">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GB" sz="700" b="0" i="0" u="none" strike="noStrike">
                          <a:solidFill>
                            <a:srgbClr val="171717"/>
                          </a:solidFill>
                          <a:effectLst/>
                          <a:latin typeface="Aptos" panose="020B00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4901165"/>
                  </a:ext>
                </a:extLst>
              </a:tr>
              <a:tr h="747866">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GB" sz="700" b="0" i="0" u="none" strike="noStrike">
                          <a:solidFill>
                            <a:srgbClr val="171717"/>
                          </a:solidFill>
                          <a:effectLst/>
                          <a:latin typeface="Aptos" panose="020B00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179045"/>
                  </a:ext>
                </a:extLst>
              </a:tr>
              <a:tr h="240583">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GB" sz="700" b="0" i="0" u="none" strike="noStrike">
                          <a:solidFill>
                            <a:srgbClr val="171717"/>
                          </a:solidFill>
                          <a:effectLst/>
                          <a:latin typeface="Aptos" panose="020B00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835664"/>
                  </a:ext>
                </a:extLst>
              </a:tr>
              <a:tr h="481166">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574374"/>
                  </a:ext>
                </a:extLst>
              </a:tr>
              <a:tr h="481166">
                <a:tc>
                  <a:txBody>
                    <a:bodyPr/>
                    <a:lstStyle/>
                    <a:p>
                      <a:pPr algn="l" rtl="0" fontAlgn="t">
                        <a:buNone/>
                      </a:pPr>
                      <a:r>
                        <a:rPr lang="en-GB" sz="700" b="1"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999788"/>
                  </a:ext>
                </a:extLst>
              </a:tr>
              <a:tr h="360875">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GB" sz="700" b="0" i="0" u="none" strike="noStrike">
                          <a:solidFill>
                            <a:srgbClr val="171717"/>
                          </a:solidFill>
                          <a:effectLst/>
                          <a:latin typeface="Aptos" panose="020B00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3176062"/>
                  </a:ext>
                </a:extLst>
              </a:tr>
              <a:tr h="186659">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GB" sz="700" b="0" i="0" u="none" strike="noStrike">
                          <a:solidFill>
                            <a:srgbClr val="171717"/>
                          </a:solidFill>
                          <a:effectLst/>
                          <a:latin typeface="Aptos" panose="020B00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23202"/>
                  </a:ext>
                </a:extLst>
              </a:tr>
              <a:tr h="360875">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GB" sz="700" b="0" i="0" u="none" strike="noStrike">
                          <a:solidFill>
                            <a:srgbClr val="171717"/>
                          </a:solidFill>
                          <a:effectLst/>
                          <a:latin typeface="Aptos" panose="020B00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088682"/>
                  </a:ext>
                </a:extLst>
              </a:tr>
              <a:tr h="360875">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GB" sz="700" b="0" i="0" u="none" strike="noStrike">
                          <a:solidFill>
                            <a:srgbClr val="171717"/>
                          </a:solidFill>
                          <a:effectLst/>
                          <a:latin typeface="Aptos" panose="020B00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1061470"/>
                  </a:ext>
                </a:extLst>
              </a:tr>
              <a:tr h="481166">
                <a:tc>
                  <a:txBody>
                    <a:bodyPr/>
                    <a:lstStyle/>
                    <a:p>
                      <a:pPr algn="l" rtl="0" fontAlgn="t">
                        <a:buNone/>
                      </a:pPr>
                      <a:r>
                        <a:rPr lang="en-GB" sz="700" b="1"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1"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1662166"/>
                  </a:ext>
                </a:extLst>
              </a:tr>
              <a:tr h="360875">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GB" sz="700" b="0" i="0" u="none" strike="noStrike">
                          <a:solidFill>
                            <a:srgbClr val="171717"/>
                          </a:solidFill>
                          <a:effectLst/>
                          <a:latin typeface="Aptos" panose="020B00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8253790"/>
                  </a:ext>
                </a:extLst>
              </a:tr>
              <a:tr h="240583">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GB" sz="700" b="0" i="0" u="none" strike="noStrike">
                          <a:solidFill>
                            <a:srgbClr val="171717"/>
                          </a:solidFill>
                          <a:effectLst/>
                          <a:latin typeface="Aptos" panose="020B00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739336"/>
                  </a:ext>
                </a:extLst>
              </a:tr>
              <a:tr h="360875">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GB" sz="700" b="0" i="0" u="none" strike="noStrike">
                          <a:solidFill>
                            <a:srgbClr val="171717"/>
                          </a:solidFill>
                          <a:effectLst/>
                          <a:latin typeface="Aptos" panose="020B00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3560634"/>
                  </a:ext>
                </a:extLst>
              </a:tr>
              <a:tr h="240583">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GB" sz="700" b="0" i="0" u="none" strike="noStrike">
                          <a:solidFill>
                            <a:srgbClr val="171717"/>
                          </a:solidFill>
                          <a:effectLst/>
                          <a:latin typeface="Aptos" panose="020B00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buNone/>
                      </a:pPr>
                      <a:r>
                        <a:rPr lang="en-GB" sz="700" b="0" i="0" u="none" strike="noStrike">
                          <a:solidFill>
                            <a:srgbClr val="171717"/>
                          </a:solidFill>
                          <a:effectLst/>
                          <a:latin typeface="Aptos" panose="020B00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buNone/>
                      </a:pPr>
                      <a:r>
                        <a:rPr lang="en-GB" sz="700" b="0" i="0" u="none" strike="noStrike">
                          <a:solidFill>
                            <a:srgbClr val="171717"/>
                          </a:solidFill>
                          <a:effectLst/>
                          <a:latin typeface="Aptos" panose="020B00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316730"/>
                  </a:ext>
                </a:extLst>
              </a:tr>
              <a:tr h="601458">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700" b="0" i="0" u="none" strike="noStrike">
                        <a:solidFill>
                          <a:schemeClr val="bg2">
                            <a:lumMod val="10000"/>
                          </a:schemeClr>
                        </a:solidFill>
                        <a:effectLst/>
                        <a:latin typeface="Calibri" panose="020F0502020204030204" pitchFamily="34" charset="0"/>
                      </a:endParaRPr>
                    </a:p>
                  </a:txBody>
                  <a:tcPr marL="4148" marR="4148" marT="41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672998"/>
                  </a:ext>
                </a:extLst>
              </a:tr>
              <a:tr h="481166">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700" b="0" i="0" u="none" strike="noStrike">
                        <a:solidFill>
                          <a:schemeClr val="bg2">
                            <a:lumMod val="10000"/>
                          </a:schemeClr>
                        </a:solidFill>
                        <a:effectLst/>
                        <a:latin typeface="Calibri" panose="020F0502020204030204" pitchFamily="34" charset="0"/>
                      </a:endParaRPr>
                    </a:p>
                  </a:txBody>
                  <a:tcPr marL="4148" marR="4148" marT="41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700" b="0" i="0" u="none" strike="noStrike">
                        <a:solidFill>
                          <a:schemeClr val="bg2">
                            <a:lumMod val="10000"/>
                          </a:schemeClr>
                        </a:solidFill>
                        <a:effectLst/>
                        <a:latin typeface="Calibri" panose="020F0502020204030204" pitchFamily="34" charset="0"/>
                      </a:endParaRPr>
                    </a:p>
                  </a:txBody>
                  <a:tcPr marL="4148" marR="4148" marT="41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786897"/>
                  </a:ext>
                </a:extLst>
              </a:tr>
              <a:tr h="240583">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700" b="0" i="0" u="none" strike="noStrike">
                        <a:solidFill>
                          <a:schemeClr val="bg2">
                            <a:lumMod val="10000"/>
                          </a:schemeClr>
                        </a:solidFill>
                        <a:effectLst/>
                        <a:latin typeface="Calibri" panose="020F0502020204030204" pitchFamily="34" charset="0"/>
                      </a:endParaRPr>
                    </a:p>
                  </a:txBody>
                  <a:tcPr marL="4148" marR="4148" marT="41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700" b="0" i="0" u="none" strike="noStrike">
                        <a:solidFill>
                          <a:schemeClr val="bg2">
                            <a:lumMod val="10000"/>
                          </a:schemeClr>
                        </a:solidFill>
                        <a:effectLst/>
                        <a:latin typeface="Calibri" panose="020F0502020204030204" pitchFamily="34" charset="0"/>
                      </a:endParaRPr>
                    </a:p>
                  </a:txBody>
                  <a:tcPr marL="4148" marR="4148" marT="41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003833"/>
                  </a:ext>
                </a:extLst>
              </a:tr>
              <a:tr h="240583">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700" b="0" i="0" u="none" strike="noStrike">
                        <a:solidFill>
                          <a:schemeClr val="bg2">
                            <a:lumMod val="10000"/>
                          </a:schemeClr>
                        </a:solidFill>
                        <a:effectLst/>
                        <a:latin typeface="Calibri" panose="020F0502020204030204" pitchFamily="34" charset="0"/>
                      </a:endParaRPr>
                    </a:p>
                  </a:txBody>
                  <a:tcPr marL="4148" marR="4148" marT="41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700" b="0" i="0" u="none" strike="noStrike">
                        <a:solidFill>
                          <a:schemeClr val="bg2">
                            <a:lumMod val="10000"/>
                          </a:schemeClr>
                        </a:solidFill>
                        <a:effectLst/>
                        <a:latin typeface="Calibri" panose="020F0502020204030204" pitchFamily="34" charset="0"/>
                      </a:endParaRPr>
                    </a:p>
                  </a:txBody>
                  <a:tcPr marL="4148" marR="4148" marT="41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108794"/>
                  </a:ext>
                </a:extLst>
              </a:tr>
              <a:tr h="481166">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700" b="0" i="0" u="none" strike="noStrike">
                        <a:solidFill>
                          <a:schemeClr val="bg2">
                            <a:lumMod val="10000"/>
                          </a:schemeClr>
                        </a:solidFill>
                        <a:effectLst/>
                        <a:latin typeface="Calibri" panose="020F0502020204030204" pitchFamily="34" charset="0"/>
                      </a:endParaRPr>
                    </a:p>
                  </a:txBody>
                  <a:tcPr marL="4148" marR="4148" marT="41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700" b="0" i="0" u="none" strike="noStrike">
                        <a:solidFill>
                          <a:schemeClr val="bg2">
                            <a:lumMod val="10000"/>
                          </a:schemeClr>
                        </a:solidFill>
                        <a:effectLst/>
                        <a:latin typeface="Calibri" panose="020F0502020204030204" pitchFamily="34" charset="0"/>
                      </a:endParaRPr>
                    </a:p>
                  </a:txBody>
                  <a:tcPr marL="4148" marR="4148" marT="41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76059"/>
                  </a:ext>
                </a:extLst>
              </a:tr>
            </a:tbl>
          </a:graphicData>
        </a:graphic>
      </p:graphicFrame>
    </p:spTree>
    <p:extLst>
      <p:ext uri="{BB962C8B-B14F-4D97-AF65-F5344CB8AC3E}">
        <p14:creationId xmlns:p14="http://schemas.microsoft.com/office/powerpoint/2010/main" val="118085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BA70D57-EDB3-223C-120A-B7FBA9B0B6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387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89B4-9B65-EF7A-EABC-799AF196DC30}"/>
              </a:ext>
            </a:extLst>
          </p:cNvPr>
          <p:cNvSpPr>
            <a:spLocks noGrp="1"/>
          </p:cNvSpPr>
          <p:nvPr>
            <p:ph type="ctrTitle"/>
          </p:nvPr>
        </p:nvSpPr>
        <p:spPr>
          <a:xfrm>
            <a:off x="514350" y="450376"/>
            <a:ext cx="5829300" cy="7219666"/>
          </a:xfrm>
        </p:spPr>
        <p:txBody>
          <a:bodyPr>
            <a:normAutofit/>
          </a:bodyPr>
          <a:lstStyle/>
          <a:p>
            <a:r>
              <a:rPr lang="en-US" sz="2700">
                <a:solidFill>
                  <a:schemeClr val="accent2"/>
                </a:solidFill>
              </a:rPr>
              <a:t>Contents</a:t>
            </a:r>
            <a:br>
              <a:rPr lang="en-US">
                <a:solidFill>
                  <a:schemeClr val="accent2"/>
                </a:solidFill>
              </a:rPr>
            </a:br>
            <a:br>
              <a:rPr lang="en-US" sz="1100">
                <a:solidFill>
                  <a:schemeClr val="accent2"/>
                </a:solidFill>
                <a:latin typeface="+mn-lt"/>
              </a:rPr>
            </a:br>
            <a:r>
              <a:rPr lang="en-US" sz="1100" b="0">
                <a:solidFill>
                  <a:schemeClr val="bg2">
                    <a:lumMod val="10000"/>
                  </a:schemeClr>
                </a:solidFill>
                <a:latin typeface="+mn-lt"/>
              </a:rPr>
              <a:t>3 Foreword</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4 Introduction</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5 NHS Core Carbon Footprint and Footprint Plus</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6 Our New Green Plan</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7 System Leadership and Workforce</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8 Net Zero Clinical Transformation</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9 Digital Transformation</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10 Medicines</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11 Travel and Transport</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12 Estates and Facilities</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13 Supply Chain and Procurement</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14 Food and Nutrition</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15 Adaptation</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16 Governance</a:t>
            </a:r>
            <a:br>
              <a:rPr lang="en-US" sz="1100" b="0">
                <a:solidFill>
                  <a:schemeClr val="bg2">
                    <a:lumMod val="10000"/>
                  </a:schemeClr>
                </a:solidFill>
                <a:latin typeface="+mn-lt"/>
              </a:rPr>
            </a:br>
            <a:br>
              <a:rPr lang="en-US" sz="1100" b="0">
                <a:solidFill>
                  <a:schemeClr val="bg2">
                    <a:lumMod val="10000"/>
                  </a:schemeClr>
                </a:solidFill>
                <a:latin typeface="+mn-lt"/>
              </a:rPr>
            </a:br>
            <a:r>
              <a:rPr lang="en-US" sz="1100" b="0">
                <a:solidFill>
                  <a:schemeClr val="bg2">
                    <a:lumMod val="10000"/>
                  </a:schemeClr>
                </a:solidFill>
                <a:latin typeface="+mn-lt"/>
              </a:rPr>
              <a:t>17 Green Plan Action Tracker</a:t>
            </a:r>
            <a:endParaRPr lang="en-US" sz="1100">
              <a:solidFill>
                <a:schemeClr val="accent2"/>
              </a:solidFill>
              <a:latin typeface="+mn-lt"/>
            </a:endParaRPr>
          </a:p>
        </p:txBody>
      </p:sp>
    </p:spTree>
    <p:extLst>
      <p:ext uri="{BB962C8B-B14F-4D97-AF65-F5344CB8AC3E}">
        <p14:creationId xmlns:p14="http://schemas.microsoft.com/office/powerpoint/2010/main" val="359410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3B2C-59F1-8656-2B82-49EB944D848B}"/>
              </a:ext>
            </a:extLst>
          </p:cNvPr>
          <p:cNvSpPr>
            <a:spLocks noGrp="1"/>
          </p:cNvSpPr>
          <p:nvPr>
            <p:ph type="title"/>
          </p:nvPr>
        </p:nvSpPr>
        <p:spPr>
          <a:xfrm>
            <a:off x="471488" y="527405"/>
            <a:ext cx="1630267" cy="589014"/>
          </a:xfrm>
        </p:spPr>
        <p:txBody>
          <a:bodyPr/>
          <a:lstStyle/>
          <a:p>
            <a:r>
              <a:rPr lang="en-GB" noProof="0" dirty="0">
                <a:solidFill>
                  <a:schemeClr val="accent2"/>
                </a:solidFill>
              </a:rPr>
              <a:t>Foreword</a:t>
            </a:r>
          </a:p>
        </p:txBody>
      </p:sp>
      <p:sp>
        <p:nvSpPr>
          <p:cNvPr id="3" name="Content Placeholder 2">
            <a:extLst>
              <a:ext uri="{FF2B5EF4-FFF2-40B4-BE49-F238E27FC236}">
                <a16:creationId xmlns:a16="http://schemas.microsoft.com/office/drawing/2014/main" id="{7DA469BD-E49B-5674-4392-E4209DD413BC}"/>
              </a:ext>
            </a:extLst>
          </p:cNvPr>
          <p:cNvSpPr>
            <a:spLocks noGrp="1"/>
          </p:cNvSpPr>
          <p:nvPr>
            <p:ph idx="1"/>
          </p:nvPr>
        </p:nvSpPr>
        <p:spPr>
          <a:xfrm>
            <a:off x="547688" y="1020167"/>
            <a:ext cx="5915025" cy="7883201"/>
          </a:xfrm>
        </p:spPr>
        <p:txBody>
          <a:bodyPr vert="horz" lIns="91440" tIns="45720" rIns="91440" bIns="45720" rtlCol="0" anchor="t">
            <a:noAutofit/>
          </a:bodyPr>
          <a:lstStyle/>
          <a:p>
            <a:pPr marL="0" indent="0">
              <a:buNone/>
            </a:pPr>
            <a:r>
              <a:rPr lang="en-GB" sz="1000" dirty="0">
                <a:solidFill>
                  <a:srgbClr val="000000"/>
                </a:solidFill>
              </a:rPr>
              <a:t>At The Princess Alexandra Hospital NHS Trust, we are proud to present our latest Green Plan, an integral part of our organisational strategy and our commitment to creating healthy places and healthy communities. We recognise that environmental sustainability is not just about compliance; it is about shaping a future where the health of our population and the health of our environment go hand in hand.</a:t>
            </a:r>
          </a:p>
          <a:p>
            <a:pPr marL="0" indent="0">
              <a:buNone/>
            </a:pPr>
            <a:r>
              <a:rPr lang="en-GB" sz="1000" dirty="0">
                <a:solidFill>
                  <a:srgbClr val="000000"/>
                </a:solidFill>
              </a:rPr>
              <a:t>Our Green Plan is aligned to the NHS 10 Year Plan by embedding sustainability into our organisational strategy and supporting its vision for prevention, integration, and healthier communities.</a:t>
            </a:r>
          </a:p>
          <a:p>
            <a:pPr marL="0" indent="0">
              <a:buNone/>
            </a:pPr>
            <a:r>
              <a:rPr lang="en-GB" sz="1000" dirty="0">
                <a:solidFill>
                  <a:srgbClr val="000000"/>
                </a:solidFill>
              </a:rPr>
              <a:t>We are actively transforming our estate to support integrated care models that enable virtual consultations, remote monitoring, and ambulatory services within community hubs. This strategic shift aligns with our PLACE ambitions and the wider ICS strategy to deliver care closer to home and support the preventive health agenda, while easing pressure on our acute hospital site’s ageing infrastructure. Shifting appropriate clinical activity from our acute site into community locations, virtual pathways and hospital at home models will significantly reduce our environmental footprint. National evidence shows that community delivered and virtual care pathways materially cut carbon emissions by reducing avoidable patient travel, lowering energy intensive inpatient bed days, and enabling digital-first clinical models. This approach supports the NHS Net Zero ambition while improving access, equity and prevention across West Essex.</a:t>
            </a:r>
          </a:p>
          <a:p>
            <a:pPr marL="0" indent="0">
              <a:buNone/>
            </a:pPr>
            <a:r>
              <a:rPr lang="en-GB" sz="1000" dirty="0">
                <a:solidFill>
                  <a:srgbClr val="000000"/>
                </a:solidFill>
              </a:rPr>
              <a:t>Our Green Plan sets out a bold roadmap to 2028, with over 40 targeted actions spanning clinical transformation, procurement, digital innovation, and workforce engagement. These actions are grounded in operational reality and supported by a robust tracking system that ensures transparency and accountability.</a:t>
            </a:r>
          </a:p>
          <a:p>
            <a:pPr marL="0" indent="0">
              <a:buNone/>
            </a:pPr>
            <a:r>
              <a:rPr lang="en-GB" sz="1000" dirty="0">
                <a:solidFill>
                  <a:srgbClr val="000000"/>
                </a:solidFill>
              </a:rPr>
              <a:t>We are particularly proud of our waste management performance, which has been recognised as exemplary. Our teams have consistently achieved high segregation rates, reduced clinical waste volumes, and embedded circular economy principles. Building on this success, we are now exploring innovations in waste, water, and electrical systems—including smart metering, low-carbon technologies, solar and digital asset management—to further enhance sustainability and resilience.</a:t>
            </a:r>
          </a:p>
          <a:p>
            <a:pPr marL="0" indent="0">
              <a:buNone/>
            </a:pPr>
            <a:r>
              <a:rPr lang="en-GB" sz="1000" dirty="0">
                <a:solidFill>
                  <a:srgbClr val="000000"/>
                </a:solidFill>
              </a:rPr>
              <a:t>The Annual Sustainability Report complements the Green Plan by showcasing our achievements to date, including:</a:t>
            </a:r>
          </a:p>
          <a:p>
            <a:pPr lvl="0"/>
            <a:r>
              <a:rPr lang="en-GB" sz="1000" dirty="0">
                <a:solidFill>
                  <a:srgbClr val="000000"/>
                </a:solidFill>
              </a:rPr>
              <a:t>LED installations across the estate</a:t>
            </a:r>
          </a:p>
          <a:p>
            <a:pPr lvl="0"/>
            <a:r>
              <a:rPr lang="en-GB" sz="1000" dirty="0">
                <a:solidFill>
                  <a:srgbClr val="000000"/>
                </a:solidFill>
              </a:rPr>
              <a:t>Heat decarbonisation planning</a:t>
            </a:r>
          </a:p>
          <a:p>
            <a:pPr lvl="0"/>
            <a:r>
              <a:rPr lang="en-GB" sz="1000" dirty="0">
                <a:solidFill>
                  <a:srgbClr val="000000"/>
                </a:solidFill>
              </a:rPr>
              <a:t>Removal of desflurane from anaesthetic practice</a:t>
            </a:r>
          </a:p>
          <a:p>
            <a:pPr lvl="0"/>
            <a:r>
              <a:rPr lang="en-GB" sz="1000" dirty="0">
                <a:solidFill>
                  <a:srgbClr val="000000"/>
                </a:solidFill>
              </a:rPr>
              <a:t>Creation of green spaces for staff and patients</a:t>
            </a:r>
          </a:p>
          <a:p>
            <a:pPr marL="0" indent="0">
              <a:buNone/>
            </a:pPr>
            <a:r>
              <a:rPr lang="en-GB" sz="1000" dirty="0">
                <a:solidFill>
                  <a:srgbClr val="000000"/>
                </a:solidFill>
              </a:rPr>
              <a:t>It also confirms our compliance with national reporting standards, including the Group Accounting Manual and the Task Force on Climate-related Financial Disclosures (TCFD). With NHS England now centrally calculating carbon footprints for all Trusts, we are focused on delivering tangible local impact.</a:t>
            </a:r>
          </a:p>
          <a:p>
            <a:pPr marL="0" indent="0">
              <a:buNone/>
            </a:pPr>
            <a:r>
              <a:rPr lang="en-GB" sz="1000" dirty="0">
                <a:solidFill>
                  <a:srgbClr val="000000"/>
                </a:solidFill>
              </a:rPr>
              <a:t>Looking ahead, we are establishing a Sustainability Steering Group to drive delivery and foster cross-divisional ownership of our green commitments. This group will ensure our sustainability actions are embedded across clinical, operational, and corporate domains.</a:t>
            </a:r>
          </a:p>
          <a:p>
            <a:pPr marL="0" indent="0">
              <a:buNone/>
            </a:pPr>
            <a:r>
              <a:rPr lang="en-GB" sz="1000" dirty="0">
                <a:solidFill>
                  <a:srgbClr val="000000"/>
                </a:solidFill>
              </a:rPr>
              <a:t>Sustainability is now part of how we deliver and support the wellbeing of our communities. I invite all colleagues, partners, and stakeholders to join us in this mission.</a:t>
            </a:r>
          </a:p>
          <a:p>
            <a:pPr marL="0" indent="0">
              <a:buNone/>
            </a:pPr>
            <a:r>
              <a:rPr lang="en-GB" sz="1000" dirty="0">
                <a:solidFill>
                  <a:srgbClr val="000000"/>
                </a:solidFill>
              </a:rPr>
              <a:t>Together, we will create a healthier, greener, and more resilient future for our patients, our staff, and our communities</a:t>
            </a:r>
            <a:r>
              <a:rPr lang="en-GB" sz="1100" dirty="0">
                <a:solidFill>
                  <a:srgbClr val="000000"/>
                </a:solidFill>
              </a:rPr>
              <a:t>.</a:t>
            </a:r>
          </a:p>
          <a:p>
            <a:endParaRPr lang="en-GB" sz="1100" b="1" dirty="0">
              <a:solidFill>
                <a:srgbClr val="000000"/>
              </a:solidFill>
            </a:endParaRPr>
          </a:p>
          <a:p>
            <a:pPr>
              <a:buNone/>
            </a:pPr>
            <a:r>
              <a:rPr lang="en-GB" sz="1000" b="1" dirty="0">
                <a:solidFill>
                  <a:schemeClr val="bg2">
                    <a:lumMod val="10000"/>
                  </a:schemeClr>
                </a:solidFill>
              </a:rPr>
              <a:t>Thom Lafferty</a:t>
            </a:r>
          </a:p>
          <a:p>
            <a:pPr>
              <a:buNone/>
            </a:pPr>
            <a:r>
              <a:rPr lang="en-GB" sz="1000" dirty="0">
                <a:solidFill>
                  <a:schemeClr val="bg2">
                    <a:lumMod val="10000"/>
                  </a:schemeClr>
                </a:solidFill>
              </a:rPr>
              <a:t>Chief Executive </a:t>
            </a:r>
          </a:p>
          <a:p>
            <a:pPr>
              <a:buNone/>
            </a:pPr>
            <a:r>
              <a:rPr lang="en-GB" sz="1000" dirty="0">
                <a:solidFill>
                  <a:schemeClr val="bg2">
                    <a:lumMod val="10000"/>
                  </a:schemeClr>
                </a:solidFill>
              </a:rPr>
              <a:t>The Princess Alexandra Hospital NHS Trust</a:t>
            </a:r>
          </a:p>
        </p:txBody>
      </p:sp>
    </p:spTree>
    <p:extLst>
      <p:ext uri="{BB962C8B-B14F-4D97-AF65-F5344CB8AC3E}">
        <p14:creationId xmlns:p14="http://schemas.microsoft.com/office/powerpoint/2010/main" val="148138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EB004-2E0A-F2E0-6A5C-36FD63CDF759}"/>
              </a:ext>
            </a:extLst>
          </p:cNvPr>
          <p:cNvSpPr>
            <a:spLocks noGrp="1"/>
          </p:cNvSpPr>
          <p:nvPr>
            <p:ph idx="1"/>
          </p:nvPr>
        </p:nvSpPr>
        <p:spPr>
          <a:xfrm>
            <a:off x="471488" y="948267"/>
            <a:ext cx="5915025" cy="8221133"/>
          </a:xfrm>
        </p:spPr>
        <p:txBody>
          <a:bodyPr>
            <a:normAutofit/>
          </a:bodyPr>
          <a:lstStyle/>
          <a:p>
            <a:pPr marL="0" indent="0">
              <a:buNone/>
            </a:pPr>
            <a:r>
              <a:rPr lang="en-GB" sz="1000" dirty="0">
                <a:solidFill>
                  <a:schemeClr val="bg2">
                    <a:lumMod val="10000"/>
                  </a:schemeClr>
                </a:solidFill>
              </a:rPr>
              <a:t>At The Princess Alexandra Hospital NHS Trust, we recognise that environmental sustainability is fundamental to our organisational strategy and our mission to deliver outstanding care. Our Green Plan is not just a compliance document—it is a blueprint for creating healthy places and healthy communities, where the environment and population health are inseparable.</a:t>
            </a:r>
          </a:p>
          <a:p>
            <a:pPr marL="0" indent="0">
              <a:buNone/>
            </a:pPr>
            <a:r>
              <a:rPr lang="en-GB" sz="1000" dirty="0">
                <a:solidFill>
                  <a:schemeClr val="bg2">
                    <a:lumMod val="10000"/>
                  </a:schemeClr>
                </a:solidFill>
              </a:rPr>
              <a:t>By embedding environmental considerations into every aspect of our planning and operations, we are supporting the NHS’s Net Zero ambitions and the Health and Care Act 2022, requirements. More importantly, we are investing in the long-term wellbeing of our patients, staff, and local population. Greener buildings, sustainable travel, responsible resource use, and enhanced green spaces all contribute to healthier environments and, in turn, healthier lives.</a:t>
            </a:r>
          </a:p>
          <a:p>
            <a:pPr marL="0" indent="0">
              <a:buNone/>
            </a:pPr>
            <a:r>
              <a:rPr lang="en-GB" sz="1000" dirty="0">
                <a:solidFill>
                  <a:schemeClr val="bg2">
                    <a:lumMod val="10000"/>
                  </a:schemeClr>
                </a:solidFill>
              </a:rPr>
              <a:t>Our approach aligns with the NHS Long Term Plan, which sets out a bold vision for transforming health and care over the next decade. This national strategy emphasises three fundamental shifts: moving care from hospitals into community settings, enabling a fully digital NHS, and prioritising prevention over treatment. By embedding sustainability into our organisational strategy, we actively support these ambitions. Creating healthy places and healthy communities is central to our work, through neighbourhood health centres and services located on the high street or within shopping centres, making healthcare more accessible and tackling health inequalities. These initiatives not only improve wellbeing but also revitalise local communities and reduce pressure on acute hospitals. We are harnessing the power of technology to enhance patient experience, diagnosis, treatment planning, and NHS productivity, ensuring care is delivered efficiently and effectively. Our Green Plan underpins these goals by reducing environmental impact and promoting a prevention-focused health system that delivers long-term benefits for patients, staff, and the wider population.</a:t>
            </a:r>
          </a:p>
          <a:p>
            <a:pPr marL="0" indent="0">
              <a:buNone/>
            </a:pPr>
            <a:r>
              <a:rPr lang="en-GB" sz="1000" dirty="0">
                <a:solidFill>
                  <a:schemeClr val="bg2">
                    <a:lumMod val="10000"/>
                  </a:schemeClr>
                </a:solidFill>
              </a:rPr>
              <a:t>This approach plays directly into the preventative agenda: by reducing pollution, improving air and water quality, and fostering biodiversity, we help prevent illness and promote wellbeing across Essex and beyond. Our Green Plan is a key enabler of our vision for a resilient, sustainable, and prevention-focused health system—one that delivers tangible benefits for current and future generations.</a:t>
            </a:r>
          </a:p>
          <a:p>
            <a:pPr marL="0" indent="0">
              <a:buNone/>
            </a:pPr>
            <a:r>
              <a:rPr lang="en-GB" sz="1000" dirty="0">
                <a:solidFill>
                  <a:schemeClr val="bg2">
                    <a:lumMod val="10000"/>
                  </a:schemeClr>
                </a:solidFill>
              </a:rPr>
              <a:t>Delivering more care within neighbourhood health centres, high street settings and digitally at home not only improves accessibility but also provides environmental benefit through reduced travel, reduced reliance on energy intensive hospital spaces, and support for the NHS’s prevention led sustainability approach.</a:t>
            </a:r>
          </a:p>
          <a:p>
            <a:pPr marL="0" indent="0">
              <a:buNone/>
            </a:pPr>
            <a:r>
              <a:rPr lang="en-GB" sz="1000" b="1" dirty="0">
                <a:solidFill>
                  <a:schemeClr val="bg2">
                    <a:lumMod val="10000"/>
                  </a:schemeClr>
                </a:solidFill>
              </a:rPr>
              <a:t>Our last Green Plan</a:t>
            </a:r>
            <a:r>
              <a:rPr lang="en-GB" sz="1000" dirty="0">
                <a:solidFill>
                  <a:schemeClr val="bg2">
                    <a:lumMod val="10000"/>
                  </a:schemeClr>
                </a:solidFill>
              </a:rPr>
              <a:t> </a:t>
            </a:r>
          </a:p>
          <a:p>
            <a:pPr marL="0" indent="0">
              <a:buNone/>
            </a:pPr>
            <a:r>
              <a:rPr lang="en-GB" sz="1000" dirty="0">
                <a:solidFill>
                  <a:schemeClr val="bg2">
                    <a:lumMod val="10000"/>
                  </a:schemeClr>
                </a:solidFill>
              </a:rPr>
              <a:t>Since our last plan, we have successfully completed 18 high level workstreams and associated sub-actions, with a further 19 currently in progress - including ongoing improvement initiatives that are continuous by nature. The remaining workstream is to develop a biodiversity action plan. We are already incorporating biodiversity into our activities, with more than 150 new trees and shrubs planted during the last Green Plan, as well as opening our new reflection garden.</a:t>
            </a: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solidFill>
                <a:schemeClr val="bg2">
                  <a:lumMod val="10000"/>
                </a:schemeClr>
              </a:solidFill>
            </a:endParaRPr>
          </a:p>
        </p:txBody>
      </p:sp>
      <p:sp>
        <p:nvSpPr>
          <p:cNvPr id="2" name="Title 1">
            <a:extLst>
              <a:ext uri="{FF2B5EF4-FFF2-40B4-BE49-F238E27FC236}">
                <a16:creationId xmlns:a16="http://schemas.microsoft.com/office/drawing/2014/main" id="{574A4F8F-DDB1-34EE-3E54-C1B76689FFE0}"/>
              </a:ext>
            </a:extLst>
          </p:cNvPr>
          <p:cNvSpPr>
            <a:spLocks noGrp="1"/>
          </p:cNvSpPr>
          <p:nvPr>
            <p:ph type="title"/>
          </p:nvPr>
        </p:nvSpPr>
        <p:spPr/>
        <p:txBody>
          <a:bodyPr/>
          <a:lstStyle/>
          <a:p>
            <a:r>
              <a:rPr lang="en-US" dirty="0">
                <a:solidFill>
                  <a:schemeClr val="accent2"/>
                </a:solidFill>
              </a:rPr>
              <a:t>Introduction</a:t>
            </a:r>
          </a:p>
        </p:txBody>
      </p:sp>
      <p:graphicFrame>
        <p:nvGraphicFramePr>
          <p:cNvPr id="5" name="Chart 4">
            <a:extLst>
              <a:ext uri="{FF2B5EF4-FFF2-40B4-BE49-F238E27FC236}">
                <a16:creationId xmlns:a16="http://schemas.microsoft.com/office/drawing/2014/main" id="{DEBB1156-899F-09BA-E8A8-E5F13F4A2A30}"/>
              </a:ext>
            </a:extLst>
          </p:cNvPr>
          <p:cNvGraphicFramePr>
            <a:graphicFrameLocks/>
          </p:cNvGraphicFramePr>
          <p:nvPr>
            <p:extLst>
              <p:ext uri="{D42A27DB-BD31-4B8C-83A1-F6EECF244321}">
                <p14:modId xmlns:p14="http://schemas.microsoft.com/office/powerpoint/2010/main" val="3605407285"/>
              </p:ext>
            </p:extLst>
          </p:nvPr>
        </p:nvGraphicFramePr>
        <p:xfrm>
          <a:off x="978688" y="6620657"/>
          <a:ext cx="4673531" cy="2548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766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DCC30-9563-C74B-DE70-BA3258D281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30147-06B2-013C-3327-65690D4A383B}"/>
              </a:ext>
            </a:extLst>
          </p:cNvPr>
          <p:cNvSpPr>
            <a:spLocks noGrp="1"/>
          </p:cNvSpPr>
          <p:nvPr>
            <p:ph idx="1"/>
          </p:nvPr>
        </p:nvSpPr>
        <p:spPr>
          <a:xfrm>
            <a:off x="471488" y="948267"/>
            <a:ext cx="5915025" cy="7941733"/>
          </a:xfrm>
        </p:spPr>
        <p:txBody>
          <a:bodyPr>
            <a:noAutofit/>
          </a:bodyPr>
          <a:lstStyle/>
          <a:p>
            <a:pPr marL="0" marR="0" lvl="0" indent="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None/>
              <a:tabLst/>
              <a:defRPr/>
            </a:pPr>
            <a:endParaRPr lang="en-GB" sz="1000" b="1" noProof="0" dirty="0">
              <a:solidFill>
                <a:schemeClr val="bg2">
                  <a:lumMod val="10000"/>
                </a:schemeClr>
              </a:solidFill>
            </a:endParaRPr>
          </a:p>
          <a:p>
            <a:pPr marL="0" marR="0" lvl="0" indent="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None/>
              <a:tabLst/>
              <a:defRPr/>
            </a:pPr>
            <a:endParaRPr kumimoji="0" lang="en-GB" sz="1000" b="0" i="0" u="sng" strike="noStrike" kern="1200" cap="none" spc="0" normalizeH="0" baseline="0" noProof="0" dirty="0">
              <a:ln>
                <a:noFill/>
              </a:ln>
              <a:solidFill>
                <a:srgbClr val="E8E8E8">
                  <a:lumMod val="10000"/>
                </a:srgbClr>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None/>
              <a:tabLst/>
              <a:defRPr/>
            </a:pPr>
            <a:r>
              <a:rPr kumimoji="0" lang="en-GB" sz="1000" b="0" i="0" u="sng" strike="noStrike" kern="1200" cap="none" spc="0" normalizeH="0" baseline="0" noProof="0" dirty="0">
                <a:ln>
                  <a:noFill/>
                </a:ln>
                <a:solidFill>
                  <a:srgbClr val="E8E8E8">
                    <a:lumMod val="10000"/>
                  </a:srgbClr>
                </a:solidFill>
                <a:effectLst/>
                <a:uLnTx/>
                <a:uFillTx/>
                <a:latin typeface="Arial" panose="020B0604020202020204" pitchFamily="34" charset="0"/>
                <a:ea typeface="+mn-ea"/>
                <a:cs typeface="Arial" panose="020B0604020202020204" pitchFamily="34" charset="0"/>
              </a:rPr>
              <a:t>What is the Trust’s current Carbon Footprint?</a:t>
            </a:r>
          </a:p>
          <a:p>
            <a:pPr algn="l">
              <a:spcAft>
                <a:spcPts val="750"/>
              </a:spcAft>
              <a:buNone/>
            </a:pPr>
            <a:r>
              <a:rPr lang="en-GB" sz="1000" b="0" i="0" dirty="0">
                <a:solidFill>
                  <a:srgbClr val="1C2127"/>
                </a:solidFill>
                <a:effectLst/>
              </a:rPr>
              <a:t>The national NHS targets are defined against 1990 levels to allow comparison with the UK Climate Change Act (2008):</a:t>
            </a:r>
          </a:p>
          <a:p>
            <a:pPr algn="l">
              <a:spcBef>
                <a:spcPts val="750"/>
              </a:spcBef>
              <a:spcAft>
                <a:spcPts val="375"/>
              </a:spcAft>
              <a:buFont typeface="Arial" panose="020B0604020202020204" pitchFamily="34" charset="0"/>
              <a:buChar char="•"/>
            </a:pPr>
            <a:r>
              <a:rPr lang="en-GB" sz="1000" b="0" i="0" dirty="0">
                <a:solidFill>
                  <a:srgbClr val="1C2127"/>
                </a:solidFill>
                <a:effectLst/>
              </a:rPr>
              <a:t>Reach net zero by 2040 for the emissions we control directly (the NHS Carbon Footprint), with an </a:t>
            </a:r>
            <a:r>
              <a:rPr lang="en-GB" sz="1000" b="1" i="0" dirty="0">
                <a:solidFill>
                  <a:srgbClr val="1C2127"/>
                </a:solidFill>
                <a:effectLst/>
              </a:rPr>
              <a:t>80% reduction by 2028-2032 against 1990 levels</a:t>
            </a:r>
            <a:r>
              <a:rPr lang="en-GB" sz="1000" b="0" i="0" dirty="0">
                <a:solidFill>
                  <a:srgbClr val="1C2127"/>
                </a:solidFill>
                <a:effectLst/>
              </a:rPr>
              <a:t>;</a:t>
            </a:r>
          </a:p>
          <a:p>
            <a:pPr algn="l">
              <a:spcBef>
                <a:spcPts val="750"/>
              </a:spcBef>
              <a:spcAft>
                <a:spcPts val="750"/>
              </a:spcAft>
              <a:buFont typeface="Arial" panose="020B0604020202020204" pitchFamily="34" charset="0"/>
              <a:buChar char="•"/>
            </a:pPr>
            <a:r>
              <a:rPr lang="en-GB" sz="1000" b="0" i="0" dirty="0">
                <a:solidFill>
                  <a:srgbClr val="1C2127"/>
                </a:solidFill>
                <a:effectLst/>
              </a:rPr>
              <a:t>Reach net zero by 2045 for the emissions we can influence but don’t directly control (the NHS Carbon Footprint Plus), with an </a:t>
            </a:r>
            <a:r>
              <a:rPr lang="en-GB" sz="1000" b="1" i="0" dirty="0">
                <a:solidFill>
                  <a:srgbClr val="1C2127"/>
                </a:solidFill>
                <a:effectLst/>
              </a:rPr>
              <a:t>80% reduction by 2036-2039 against 1990 levels</a:t>
            </a:r>
            <a:endParaRPr lang="en-GB" sz="1000" b="0" i="0" dirty="0">
              <a:solidFill>
                <a:srgbClr val="1C2127"/>
              </a:solidFill>
              <a:effectLst/>
            </a:endParaRPr>
          </a:p>
          <a:p>
            <a:pPr algn="l">
              <a:spcAft>
                <a:spcPts val="750"/>
              </a:spcAft>
              <a:buNone/>
            </a:pPr>
            <a:r>
              <a:rPr lang="en-GB" sz="1000" b="0" i="0" dirty="0">
                <a:solidFill>
                  <a:srgbClr val="1C2127"/>
                </a:solidFill>
                <a:effectLst/>
              </a:rPr>
              <a:t>Those national targets – defined against the 2019/20 emissions footprint calculated in line with the Delivering a Net Zero NHS report – are equivalent to:</a:t>
            </a:r>
          </a:p>
          <a:p>
            <a:pPr algn="l">
              <a:spcBef>
                <a:spcPts val="750"/>
              </a:spcBef>
              <a:spcAft>
                <a:spcPts val="375"/>
              </a:spcAft>
              <a:buFont typeface="Arial" panose="020B0604020202020204" pitchFamily="34" charset="0"/>
              <a:buChar char="•"/>
            </a:pPr>
            <a:r>
              <a:rPr lang="en-GB" sz="1000" b="0" i="0" dirty="0">
                <a:solidFill>
                  <a:srgbClr val="1C2127"/>
                </a:solidFill>
                <a:effectLst/>
              </a:rPr>
              <a:t>Reach net zero NHS Carbon Footprint by 2040, reducing emissions by at least </a:t>
            </a:r>
            <a:r>
              <a:rPr lang="en-GB" sz="1000" b="1" i="0" dirty="0">
                <a:solidFill>
                  <a:srgbClr val="1C2127"/>
                </a:solidFill>
                <a:effectLst/>
              </a:rPr>
              <a:t>47% by 2028-2032</a:t>
            </a:r>
            <a:r>
              <a:rPr lang="en-GB" sz="1000" b="0" i="0" dirty="0">
                <a:solidFill>
                  <a:srgbClr val="1C2127"/>
                </a:solidFill>
                <a:effectLst/>
              </a:rPr>
              <a:t>;</a:t>
            </a:r>
          </a:p>
          <a:p>
            <a:pPr algn="l">
              <a:spcBef>
                <a:spcPts val="750"/>
              </a:spcBef>
              <a:spcAft>
                <a:spcPts val="750"/>
              </a:spcAft>
              <a:buFont typeface="Arial" panose="020B0604020202020204" pitchFamily="34" charset="0"/>
              <a:buChar char="•"/>
            </a:pPr>
            <a:r>
              <a:rPr lang="en-GB" sz="1000" b="0" i="0" dirty="0">
                <a:solidFill>
                  <a:srgbClr val="1C2127"/>
                </a:solidFill>
                <a:effectLst/>
              </a:rPr>
              <a:t>Reach net zero NHS Carbon Footprint Plus by 2045, reducing emissions by at least </a:t>
            </a:r>
            <a:r>
              <a:rPr lang="en-GB" sz="1000" b="1" i="0" dirty="0">
                <a:solidFill>
                  <a:srgbClr val="1C2127"/>
                </a:solidFill>
                <a:effectLst/>
              </a:rPr>
              <a:t>73% by 2036-2038</a:t>
            </a:r>
            <a:r>
              <a:rPr lang="en-GB" sz="1000" b="0" i="0" dirty="0">
                <a:solidFill>
                  <a:srgbClr val="1C2127"/>
                </a:solidFill>
                <a:effectLst/>
              </a:rPr>
              <a:t>.</a:t>
            </a: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E8E8E8">
                    <a:lumMod val="10000"/>
                  </a:srgbClr>
                </a:solidFill>
                <a:effectLst/>
                <a:uLnTx/>
                <a:uFillTx/>
              </a:rPr>
              <a:t>The graph below illustrates our current carbon footprint trajectory, with emissions for 2023/24 at 7,459tCO₂e and a 2032 target of 4,663tCO₂e.</a:t>
            </a: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rgbClr val="E8E8E8">
                  <a:lumMod val="10000"/>
                </a:srgb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endParaRPr lang="en-GB" sz="1000" dirty="0">
              <a:solidFill>
                <a:schemeClr val="bg2">
                  <a:lumMod val="10000"/>
                </a:schemeClr>
              </a:solidFill>
            </a:endParaRPr>
          </a:p>
          <a:p>
            <a:pPr marL="171450" marR="0" lvl="0" indent="-171450" algn="l" defTabSz="685800" rtl="0" eaLnBrk="1" fontAlgn="auto" latinLnBrk="0" hangingPunct="1">
              <a:lnSpc>
                <a:spcPct val="90000"/>
              </a:lnSpc>
              <a:spcBef>
                <a:spcPts val="750"/>
              </a:spcBef>
              <a:spcAft>
                <a:spcPts val="0"/>
              </a:spcAft>
              <a:buClr>
                <a:srgbClr val="78BE20"/>
              </a:buClr>
              <a:buSzTx/>
              <a:buFont typeface="Arial" panose="020B0604020202020204" pitchFamily="34" charset="0"/>
              <a:buChar char="•"/>
              <a:tabLst/>
              <a:defRPr/>
            </a:pPr>
            <a:r>
              <a:rPr lang="en-GB" sz="1000" dirty="0">
                <a:solidFill>
                  <a:schemeClr val="bg2">
                    <a:lumMod val="10000"/>
                  </a:schemeClr>
                </a:solidFill>
              </a:rPr>
              <a:t>Our Carbon Footprint Plus baseline is 43,400 </a:t>
            </a:r>
            <a:r>
              <a:rPr lang="en-GB" sz="1000" dirty="0" err="1">
                <a:solidFill>
                  <a:schemeClr val="bg2">
                    <a:lumMod val="10000"/>
                  </a:schemeClr>
                </a:solidFill>
              </a:rPr>
              <a:t>tCO₂e</a:t>
            </a:r>
            <a:r>
              <a:rPr lang="en-GB" sz="1000" dirty="0">
                <a:solidFill>
                  <a:schemeClr val="bg2">
                    <a:lumMod val="10000"/>
                  </a:schemeClr>
                </a:solidFill>
              </a:rPr>
              <a:t>, with 28,518 </a:t>
            </a:r>
            <a:r>
              <a:rPr lang="en-GB" sz="1000" dirty="0" err="1">
                <a:solidFill>
                  <a:schemeClr val="bg2">
                    <a:lumMod val="10000"/>
                  </a:schemeClr>
                </a:solidFill>
              </a:rPr>
              <a:t>tCO₂e</a:t>
            </a:r>
            <a:r>
              <a:rPr lang="en-GB" sz="1000" dirty="0">
                <a:solidFill>
                  <a:schemeClr val="bg2">
                    <a:lumMod val="10000"/>
                  </a:schemeClr>
                </a:solidFill>
              </a:rPr>
              <a:t> attributed to our supply chain. We expect this to decrease as our suppliers progress on their journeys toward Net Zero. To support this, our procurement team has implemented a sustainable procurement policy aimed at meeting the reduction targets outlined above. Further details are provided in the Procurement section of this plan.</a:t>
            </a:r>
          </a:p>
          <a:p>
            <a:pPr marL="0" marR="0" lvl="0" indent="0" algn="l" defTabSz="685800" rtl="0" eaLnBrk="1" fontAlgn="auto" latinLnBrk="0" hangingPunct="1">
              <a:lnSpc>
                <a:spcPct val="90000"/>
              </a:lnSpc>
              <a:spcBef>
                <a:spcPts val="750"/>
              </a:spcBef>
              <a:spcAft>
                <a:spcPts val="0"/>
              </a:spcAft>
              <a:buClr>
                <a:srgbClr val="78BE20"/>
              </a:buClr>
              <a:buSzTx/>
              <a:buNone/>
              <a:tabLst/>
              <a:defRPr/>
            </a:pPr>
            <a:endParaRPr lang="en-GB" sz="1000" dirty="0">
              <a:solidFill>
                <a:schemeClr val="bg2">
                  <a:lumMod val="10000"/>
                </a:schemeClr>
              </a:solidFill>
            </a:endParaRPr>
          </a:p>
        </p:txBody>
      </p:sp>
      <p:sp>
        <p:nvSpPr>
          <p:cNvPr id="2" name="Title 1">
            <a:extLst>
              <a:ext uri="{FF2B5EF4-FFF2-40B4-BE49-F238E27FC236}">
                <a16:creationId xmlns:a16="http://schemas.microsoft.com/office/drawing/2014/main" id="{38BD55BB-BDE4-E4E3-5D31-122C529C5E12}"/>
              </a:ext>
            </a:extLst>
          </p:cNvPr>
          <p:cNvSpPr>
            <a:spLocks noGrp="1"/>
          </p:cNvSpPr>
          <p:nvPr>
            <p:ph type="title"/>
          </p:nvPr>
        </p:nvSpPr>
        <p:spPr>
          <a:xfrm>
            <a:off x="471488" y="527404"/>
            <a:ext cx="5915025" cy="1001591"/>
          </a:xfrm>
        </p:spPr>
        <p:txBody>
          <a:bodyPr>
            <a:normAutofit fontScale="90000"/>
          </a:bodyPr>
          <a:lstStyle/>
          <a:p>
            <a:r>
              <a:rPr lang="en-US" dirty="0">
                <a:solidFill>
                  <a:schemeClr val="accent2"/>
                </a:solidFill>
              </a:rPr>
              <a:t>NHS Core Carbon Footprint and Footprint Plus</a:t>
            </a:r>
            <a:br>
              <a:rPr lang="en-US" dirty="0">
                <a:solidFill>
                  <a:schemeClr val="accent2"/>
                </a:solidFill>
              </a:rPr>
            </a:br>
            <a:endParaRPr lang="en-US" dirty="0">
              <a:solidFill>
                <a:schemeClr val="accent2"/>
              </a:solidFill>
            </a:endParaRPr>
          </a:p>
        </p:txBody>
      </p:sp>
      <p:pic>
        <p:nvPicPr>
          <p:cNvPr id="5" name="Picture 4">
            <a:extLst>
              <a:ext uri="{FF2B5EF4-FFF2-40B4-BE49-F238E27FC236}">
                <a16:creationId xmlns:a16="http://schemas.microsoft.com/office/drawing/2014/main" id="{E79BC321-7C61-EA7D-F7E6-6263C1F8905C}"/>
              </a:ext>
            </a:extLst>
          </p:cNvPr>
          <p:cNvPicPr>
            <a:picLocks noChangeAspect="1"/>
          </p:cNvPicPr>
          <p:nvPr/>
        </p:nvPicPr>
        <p:blipFill>
          <a:blip r:embed="rId2"/>
          <a:stretch>
            <a:fillRect/>
          </a:stretch>
        </p:blipFill>
        <p:spPr>
          <a:xfrm>
            <a:off x="0" y="4826113"/>
            <a:ext cx="6858000" cy="3289752"/>
          </a:xfrm>
          <a:prstGeom prst="rect">
            <a:avLst/>
          </a:prstGeom>
        </p:spPr>
      </p:pic>
      <p:cxnSp>
        <p:nvCxnSpPr>
          <p:cNvPr id="6" name="Straight Connector 5">
            <a:extLst>
              <a:ext uri="{FF2B5EF4-FFF2-40B4-BE49-F238E27FC236}">
                <a16:creationId xmlns:a16="http://schemas.microsoft.com/office/drawing/2014/main" id="{1268C93C-6487-1696-EC59-B465798CFAA5}"/>
              </a:ext>
            </a:extLst>
          </p:cNvPr>
          <p:cNvCxnSpPr/>
          <p:nvPr/>
        </p:nvCxnSpPr>
        <p:spPr>
          <a:xfrm>
            <a:off x="1478280" y="5684598"/>
            <a:ext cx="1676400" cy="66294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93E5468-F943-135F-9E4F-EE9A3A92E583}"/>
              </a:ext>
            </a:extLst>
          </p:cNvPr>
          <p:cNvSpPr txBox="1"/>
          <p:nvPr/>
        </p:nvSpPr>
        <p:spPr>
          <a:xfrm>
            <a:off x="2179322" y="5238750"/>
            <a:ext cx="1318260" cy="230832"/>
          </a:xfrm>
          <a:prstGeom prst="rect">
            <a:avLst/>
          </a:prstGeom>
          <a:noFill/>
        </p:spPr>
        <p:txBody>
          <a:bodyPr wrap="square" rtlCol="0">
            <a:spAutoFit/>
          </a:bodyPr>
          <a:lstStyle/>
          <a:p>
            <a:r>
              <a:rPr lang="en-GB" sz="900"/>
              <a:t>2025-2032 Trajectory</a:t>
            </a:r>
          </a:p>
        </p:txBody>
      </p:sp>
    </p:spTree>
    <p:extLst>
      <p:ext uri="{BB962C8B-B14F-4D97-AF65-F5344CB8AC3E}">
        <p14:creationId xmlns:p14="http://schemas.microsoft.com/office/powerpoint/2010/main" val="282425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5ED3E-7966-4616-9FAB-9D6C539C6777}"/>
              </a:ext>
            </a:extLst>
          </p:cNvPr>
          <p:cNvSpPr>
            <a:spLocks noGrp="1"/>
          </p:cNvSpPr>
          <p:nvPr>
            <p:ph idx="1"/>
          </p:nvPr>
        </p:nvSpPr>
        <p:spPr>
          <a:xfrm>
            <a:off x="471487" y="1168709"/>
            <a:ext cx="5915025" cy="7828625"/>
          </a:xfrm>
        </p:spPr>
        <p:txBody>
          <a:bodyPr vert="horz" lIns="91440" tIns="45720" rIns="91440" bIns="45720" rtlCol="0" anchor="t">
            <a:normAutofit/>
          </a:bodyPr>
          <a:lstStyle/>
          <a:p>
            <a:pPr marL="0" indent="0">
              <a:lnSpc>
                <a:spcPct val="120000"/>
              </a:lnSpc>
              <a:buNone/>
            </a:pPr>
            <a:r>
              <a:rPr lang="en-GB" sz="1000" dirty="0">
                <a:solidFill>
                  <a:schemeClr val="bg2">
                    <a:lumMod val="10000"/>
                  </a:schemeClr>
                </a:solidFill>
              </a:rPr>
              <a:t>This Green Plan for 2025-2028 has 10 specific areas of focus;</a:t>
            </a:r>
          </a:p>
          <a:p>
            <a:pPr lvl="0">
              <a:lnSpc>
                <a:spcPct val="120000"/>
              </a:lnSpc>
            </a:pPr>
            <a:r>
              <a:rPr lang="en-GB" sz="1000" dirty="0">
                <a:solidFill>
                  <a:schemeClr val="bg2">
                    <a:lumMod val="10000"/>
                  </a:schemeClr>
                </a:solidFill>
              </a:rPr>
              <a:t>Workforce and Leadership</a:t>
            </a:r>
          </a:p>
          <a:p>
            <a:pPr>
              <a:lnSpc>
                <a:spcPct val="120000"/>
              </a:lnSpc>
            </a:pPr>
            <a:r>
              <a:rPr lang="en-GB" sz="1000" dirty="0">
                <a:solidFill>
                  <a:schemeClr val="bg2">
                    <a:lumMod val="10000"/>
                  </a:schemeClr>
                </a:solidFill>
              </a:rPr>
              <a:t>Net Zero Clinical Transformation</a:t>
            </a:r>
          </a:p>
          <a:p>
            <a:pPr lvl="0">
              <a:lnSpc>
                <a:spcPct val="120000"/>
              </a:lnSpc>
            </a:pPr>
            <a:r>
              <a:rPr lang="en-GB" sz="1000" dirty="0">
                <a:solidFill>
                  <a:schemeClr val="bg2">
                    <a:lumMod val="10000"/>
                  </a:schemeClr>
                </a:solidFill>
              </a:rPr>
              <a:t>Digital Transformation</a:t>
            </a:r>
          </a:p>
          <a:p>
            <a:pPr lvl="0">
              <a:lnSpc>
                <a:spcPct val="120000"/>
              </a:lnSpc>
            </a:pPr>
            <a:r>
              <a:rPr lang="en-GB" sz="1000" dirty="0">
                <a:solidFill>
                  <a:schemeClr val="bg2">
                    <a:lumMod val="10000"/>
                  </a:schemeClr>
                </a:solidFill>
              </a:rPr>
              <a:t>Medicines</a:t>
            </a:r>
          </a:p>
          <a:p>
            <a:pPr>
              <a:lnSpc>
                <a:spcPct val="120000"/>
              </a:lnSpc>
            </a:pPr>
            <a:r>
              <a:rPr lang="en-GB" sz="1000" dirty="0">
                <a:solidFill>
                  <a:schemeClr val="bg2">
                    <a:lumMod val="10000"/>
                  </a:schemeClr>
                </a:solidFill>
              </a:rPr>
              <a:t>Travel and Transport</a:t>
            </a:r>
          </a:p>
          <a:p>
            <a:pPr>
              <a:lnSpc>
                <a:spcPct val="120000"/>
              </a:lnSpc>
            </a:pPr>
            <a:r>
              <a:rPr lang="en-GB" sz="1000" dirty="0">
                <a:solidFill>
                  <a:schemeClr val="bg2">
                    <a:lumMod val="10000"/>
                  </a:schemeClr>
                </a:solidFill>
              </a:rPr>
              <a:t>Estates and Facilities</a:t>
            </a:r>
          </a:p>
          <a:p>
            <a:pPr>
              <a:lnSpc>
                <a:spcPct val="120000"/>
              </a:lnSpc>
            </a:pPr>
            <a:r>
              <a:rPr lang="en-GB" sz="1000" dirty="0">
                <a:solidFill>
                  <a:schemeClr val="bg2">
                    <a:lumMod val="10000"/>
                  </a:schemeClr>
                </a:solidFill>
              </a:rPr>
              <a:t>Supply Chain and Procurement</a:t>
            </a:r>
          </a:p>
          <a:p>
            <a:pPr lvl="0">
              <a:lnSpc>
                <a:spcPct val="120000"/>
              </a:lnSpc>
            </a:pPr>
            <a:r>
              <a:rPr lang="en-GB" sz="1000" dirty="0">
                <a:solidFill>
                  <a:schemeClr val="bg2">
                    <a:lumMod val="10000"/>
                  </a:schemeClr>
                </a:solidFill>
              </a:rPr>
              <a:t>Food and Nutrition</a:t>
            </a:r>
          </a:p>
          <a:p>
            <a:pPr lvl="0">
              <a:lnSpc>
                <a:spcPct val="120000"/>
              </a:lnSpc>
            </a:pPr>
            <a:r>
              <a:rPr lang="en-GB" sz="1000" dirty="0">
                <a:solidFill>
                  <a:schemeClr val="bg2">
                    <a:lumMod val="10000"/>
                  </a:schemeClr>
                </a:solidFill>
              </a:rPr>
              <a:t>Adaptation</a:t>
            </a:r>
          </a:p>
          <a:p>
            <a:pPr lvl="0">
              <a:lnSpc>
                <a:spcPct val="120000"/>
              </a:lnSpc>
            </a:pPr>
            <a:r>
              <a:rPr lang="en-GB" sz="1000" dirty="0">
                <a:solidFill>
                  <a:schemeClr val="bg2">
                    <a:lumMod val="10000"/>
                  </a:schemeClr>
                </a:solidFill>
              </a:rPr>
              <a:t>Green Plan Governance</a:t>
            </a:r>
          </a:p>
          <a:p>
            <a:pPr marL="0" indent="0">
              <a:lnSpc>
                <a:spcPct val="120000"/>
              </a:lnSpc>
              <a:buNone/>
            </a:pPr>
            <a:endParaRPr lang="en-GB" sz="1000" dirty="0">
              <a:solidFill>
                <a:schemeClr val="bg2">
                  <a:lumMod val="10000"/>
                </a:schemeClr>
              </a:solidFill>
            </a:endParaRPr>
          </a:p>
          <a:p>
            <a:pPr marL="0" indent="0">
              <a:lnSpc>
                <a:spcPct val="120000"/>
              </a:lnSpc>
              <a:buNone/>
            </a:pPr>
            <a:r>
              <a:rPr lang="en-GB" sz="1000" dirty="0">
                <a:solidFill>
                  <a:schemeClr val="bg2">
                    <a:lumMod val="10000"/>
                  </a:schemeClr>
                </a:solidFill>
              </a:rPr>
              <a:t>We have incorporated both ongoing actions and new initiatives informed by team input, updated guidance, and our continued commitment to achieving Net Zero across the NHS.</a:t>
            </a:r>
          </a:p>
          <a:p>
            <a:pPr marL="0" indent="0">
              <a:lnSpc>
                <a:spcPct val="120000"/>
              </a:lnSpc>
              <a:buNone/>
            </a:pPr>
            <a:r>
              <a:rPr lang="en-GB" sz="1000" dirty="0">
                <a:solidFill>
                  <a:schemeClr val="bg2">
                    <a:lumMod val="10000"/>
                  </a:schemeClr>
                </a:solidFill>
              </a:rPr>
              <a:t>A complete list of these actions can be found at the end of this plan.</a:t>
            </a:r>
          </a:p>
          <a:p>
            <a:pPr marL="0" indent="0">
              <a:lnSpc>
                <a:spcPct val="120000"/>
              </a:lnSpc>
              <a:buNone/>
            </a:pPr>
            <a:endParaRPr lang="en-GB" sz="1000" dirty="0">
              <a:solidFill>
                <a:schemeClr val="bg2">
                  <a:lumMod val="10000"/>
                </a:schemeClr>
              </a:solidFill>
            </a:endParaRPr>
          </a:p>
          <a:p>
            <a:pPr marL="0" indent="0">
              <a:lnSpc>
                <a:spcPct val="120000"/>
              </a:lnSpc>
              <a:buNone/>
            </a:pPr>
            <a:r>
              <a:rPr lang="en-GB" sz="1000" dirty="0">
                <a:solidFill>
                  <a:schemeClr val="bg2">
                    <a:lumMod val="10000"/>
                  </a:schemeClr>
                </a:solidFill>
                <a:latin typeface="Arial"/>
                <a:cs typeface="Arial"/>
              </a:rPr>
              <a:t>Whilst we expect to have a new hospital between 2035-2040, which would be run on electricity and not fossil fuels, the new hospital programme can be changed by future governments.</a:t>
            </a:r>
          </a:p>
          <a:p>
            <a:pPr marL="0" indent="0">
              <a:lnSpc>
                <a:spcPct val="120000"/>
              </a:lnSpc>
              <a:buNone/>
            </a:pPr>
            <a:r>
              <a:rPr lang="en-GB" sz="1000" dirty="0">
                <a:solidFill>
                  <a:schemeClr val="bg2">
                    <a:lumMod val="10000"/>
                  </a:schemeClr>
                </a:solidFill>
                <a:latin typeface="Arial"/>
                <a:cs typeface="Arial"/>
              </a:rPr>
              <a:t>Therefore, we will need to make our current site “decarbonisation-ready”, in case we need to decarbonise between 2032 and 2040. This will include all the qualitative changes in this plan, plus:</a:t>
            </a:r>
          </a:p>
          <a:p>
            <a:pPr>
              <a:lnSpc>
                <a:spcPct val="120000"/>
              </a:lnSpc>
            </a:pPr>
            <a:r>
              <a:rPr lang="en-GB" sz="1000" dirty="0">
                <a:solidFill>
                  <a:schemeClr val="bg2">
                    <a:lumMod val="10000"/>
                  </a:schemeClr>
                </a:solidFill>
                <a:latin typeface="Arial"/>
                <a:cs typeface="Arial"/>
              </a:rPr>
              <a:t>Assessing our site for energy intensive equipment that needs to be upgraded.</a:t>
            </a:r>
          </a:p>
          <a:p>
            <a:pPr>
              <a:lnSpc>
                <a:spcPct val="120000"/>
              </a:lnSpc>
            </a:pPr>
            <a:r>
              <a:rPr lang="en-GB" sz="1000" dirty="0">
                <a:solidFill>
                  <a:schemeClr val="bg2">
                    <a:lumMod val="10000"/>
                  </a:schemeClr>
                </a:solidFill>
                <a:latin typeface="Arial"/>
                <a:cs typeface="Arial"/>
              </a:rPr>
              <a:t>Assessing equipment that uses energy from a fossil fuel source, such as heating and hot water.</a:t>
            </a:r>
          </a:p>
          <a:p>
            <a:pPr>
              <a:lnSpc>
                <a:spcPct val="120000"/>
              </a:lnSpc>
            </a:pPr>
            <a:r>
              <a:rPr lang="en-GB" sz="1000" dirty="0">
                <a:solidFill>
                  <a:schemeClr val="bg2">
                    <a:lumMod val="10000"/>
                  </a:schemeClr>
                </a:solidFill>
                <a:latin typeface="Arial"/>
                <a:cs typeface="Arial"/>
              </a:rPr>
              <a:t>Understand our building fabric, for upgrades needed and deciding when best to undertake the works.</a:t>
            </a:r>
          </a:p>
          <a:p>
            <a:pPr>
              <a:lnSpc>
                <a:spcPct val="120000"/>
              </a:lnSpc>
            </a:pPr>
            <a:r>
              <a:rPr lang="en-GB" sz="1000" dirty="0">
                <a:solidFill>
                  <a:schemeClr val="bg2">
                    <a:lumMod val="10000"/>
                  </a:schemeClr>
                </a:solidFill>
                <a:latin typeface="Arial"/>
                <a:cs typeface="Arial"/>
              </a:rPr>
              <a:t>Designing the concept for decarbonisation, including the use of future technology.</a:t>
            </a:r>
          </a:p>
          <a:p>
            <a:pPr>
              <a:lnSpc>
                <a:spcPct val="120000"/>
              </a:lnSpc>
            </a:pPr>
            <a:endParaRPr lang="en-GB" sz="1000" dirty="0">
              <a:solidFill>
                <a:schemeClr val="bg2">
                  <a:lumMod val="10000"/>
                </a:schemeClr>
              </a:solidFill>
            </a:endParaRPr>
          </a:p>
          <a:p>
            <a:pPr marL="0" indent="0">
              <a:lnSpc>
                <a:spcPct val="120000"/>
              </a:lnSpc>
              <a:buNone/>
            </a:pPr>
            <a:r>
              <a:rPr lang="en-GB" sz="1000" dirty="0">
                <a:solidFill>
                  <a:schemeClr val="bg2">
                    <a:lumMod val="10000"/>
                  </a:schemeClr>
                </a:solidFill>
                <a:latin typeface="Arial"/>
                <a:cs typeface="Arial"/>
              </a:rPr>
              <a:t>Whilst many of these actions can be done in later phases of the Green Plan, we can begin the assessments over the next 3 years.</a:t>
            </a:r>
          </a:p>
        </p:txBody>
      </p:sp>
      <p:sp>
        <p:nvSpPr>
          <p:cNvPr id="2" name="Title 1">
            <a:extLst>
              <a:ext uri="{FF2B5EF4-FFF2-40B4-BE49-F238E27FC236}">
                <a16:creationId xmlns:a16="http://schemas.microsoft.com/office/drawing/2014/main" id="{889A3259-BA36-561C-772F-0FAF1360BDC5}"/>
              </a:ext>
            </a:extLst>
          </p:cNvPr>
          <p:cNvSpPr>
            <a:spLocks noGrp="1"/>
          </p:cNvSpPr>
          <p:nvPr>
            <p:ph type="title"/>
          </p:nvPr>
        </p:nvSpPr>
        <p:spPr>
          <a:xfrm>
            <a:off x="471488" y="527404"/>
            <a:ext cx="5915025" cy="1001591"/>
          </a:xfrm>
        </p:spPr>
        <p:txBody>
          <a:bodyPr>
            <a:normAutofit fontScale="90000"/>
          </a:bodyPr>
          <a:lstStyle/>
          <a:p>
            <a:r>
              <a:rPr lang="en-US" dirty="0">
                <a:solidFill>
                  <a:schemeClr val="accent2"/>
                </a:solidFill>
              </a:rPr>
              <a:t>Our New Green Plan</a:t>
            </a:r>
            <a:br>
              <a:rPr lang="en-US" dirty="0">
                <a:solidFill>
                  <a:schemeClr val="accent2"/>
                </a:solidFill>
              </a:rPr>
            </a:br>
            <a:br>
              <a:rPr lang="en-US" dirty="0">
                <a:solidFill>
                  <a:schemeClr val="accent2"/>
                </a:solidFill>
              </a:rPr>
            </a:br>
            <a:endParaRPr lang="en-US" dirty="0">
              <a:solidFill>
                <a:schemeClr val="accent2"/>
              </a:solidFill>
            </a:endParaRPr>
          </a:p>
        </p:txBody>
      </p:sp>
    </p:spTree>
    <p:extLst>
      <p:ext uri="{BB962C8B-B14F-4D97-AF65-F5344CB8AC3E}">
        <p14:creationId xmlns:p14="http://schemas.microsoft.com/office/powerpoint/2010/main" val="177726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A911-D074-18A5-7A77-F7B32317F0CD}"/>
              </a:ext>
            </a:extLst>
          </p:cNvPr>
          <p:cNvSpPr>
            <a:spLocks noGrp="1"/>
          </p:cNvSpPr>
          <p:nvPr>
            <p:ph type="title"/>
          </p:nvPr>
        </p:nvSpPr>
        <p:spPr/>
        <p:txBody>
          <a:bodyPr>
            <a:normAutofit/>
          </a:bodyPr>
          <a:lstStyle/>
          <a:p>
            <a:r>
              <a:rPr lang="en-US"/>
              <a:t>Workforce and Leadership</a:t>
            </a:r>
          </a:p>
        </p:txBody>
      </p:sp>
      <p:sp>
        <p:nvSpPr>
          <p:cNvPr id="3" name="Content Placeholder 2">
            <a:extLst>
              <a:ext uri="{FF2B5EF4-FFF2-40B4-BE49-F238E27FC236}">
                <a16:creationId xmlns:a16="http://schemas.microsoft.com/office/drawing/2014/main" id="{562DF083-704E-BE21-C5A9-D99295F1EECD}"/>
              </a:ext>
            </a:extLst>
          </p:cNvPr>
          <p:cNvSpPr>
            <a:spLocks noGrp="1"/>
          </p:cNvSpPr>
          <p:nvPr>
            <p:ph idx="1"/>
          </p:nvPr>
        </p:nvSpPr>
        <p:spPr>
          <a:xfrm>
            <a:off x="471488" y="1329070"/>
            <a:ext cx="5915025" cy="1817989"/>
          </a:xfrm>
        </p:spPr>
        <p:txBody>
          <a:bodyPr>
            <a:noAutofit/>
          </a:bodyPr>
          <a:lstStyle/>
          <a:p>
            <a:pPr marL="0" indent="0">
              <a:buNone/>
            </a:pPr>
            <a:r>
              <a:rPr lang="en-US" sz="1000" dirty="0">
                <a:solidFill>
                  <a:schemeClr val="bg2">
                    <a:lumMod val="10000"/>
                  </a:schemeClr>
                </a:solidFill>
              </a:rPr>
              <a:t>Since our last Green Plan, we have seen a change in our timeline for our new hospital. </a:t>
            </a:r>
          </a:p>
          <a:p>
            <a:pPr marL="0" indent="0">
              <a:buNone/>
            </a:pPr>
            <a:r>
              <a:rPr lang="en-US" sz="1000" dirty="0">
                <a:solidFill>
                  <a:schemeClr val="bg2">
                    <a:lumMod val="10000"/>
                  </a:schemeClr>
                </a:solidFill>
              </a:rPr>
              <a:t>Because of this, many of the actions required for us to become a sustainable Trust need to be undertaken at our current premises. </a:t>
            </a:r>
          </a:p>
          <a:p>
            <a:pPr marL="0" indent="0">
              <a:buNone/>
            </a:pPr>
            <a:r>
              <a:rPr lang="en-US" sz="1000" dirty="0">
                <a:solidFill>
                  <a:schemeClr val="bg2">
                    <a:lumMod val="10000"/>
                  </a:schemeClr>
                </a:solidFill>
              </a:rPr>
              <a:t>However, through our management teams, we now have a much wider visibility of these actions and have already taken steps toward this goal. </a:t>
            </a:r>
          </a:p>
          <a:p>
            <a:pPr marL="0" indent="0">
              <a:buNone/>
            </a:pPr>
            <a:r>
              <a:rPr lang="en-US" sz="1000" dirty="0">
                <a:solidFill>
                  <a:schemeClr val="bg2">
                    <a:lumMod val="10000"/>
                  </a:schemeClr>
                </a:solidFill>
              </a:rPr>
              <a:t>We regularly report our progress to the board, as well as having a greater understanding of our estate and the carbon emissions we emit. Our procurement teams have worked to align with the national targets, and we now have external support for scoping and implementing carbon reduction projects. </a:t>
            </a:r>
          </a:p>
        </p:txBody>
      </p:sp>
      <p:graphicFrame>
        <p:nvGraphicFramePr>
          <p:cNvPr id="4" name="Table 3">
            <a:extLst>
              <a:ext uri="{FF2B5EF4-FFF2-40B4-BE49-F238E27FC236}">
                <a16:creationId xmlns:a16="http://schemas.microsoft.com/office/drawing/2014/main" id="{3C432D8B-5D64-445F-B398-60DAC278A8C3}"/>
              </a:ext>
            </a:extLst>
          </p:cNvPr>
          <p:cNvGraphicFramePr>
            <a:graphicFrameLocks noGrp="1"/>
          </p:cNvGraphicFramePr>
          <p:nvPr>
            <p:extLst>
              <p:ext uri="{D42A27DB-BD31-4B8C-83A1-F6EECF244321}">
                <p14:modId xmlns:p14="http://schemas.microsoft.com/office/powerpoint/2010/main" val="856873349"/>
              </p:ext>
            </p:extLst>
          </p:nvPr>
        </p:nvGraphicFramePr>
        <p:xfrm>
          <a:off x="301311" y="3286506"/>
          <a:ext cx="6255377" cy="5290423"/>
        </p:xfrm>
        <a:graphic>
          <a:graphicData uri="http://schemas.openxmlformats.org/drawingml/2006/table">
            <a:tbl>
              <a:tblPr>
                <a:tableStyleId>{5C22544A-7EE6-4342-B048-85BDC9FD1C3A}</a:tableStyleId>
              </a:tblPr>
              <a:tblGrid>
                <a:gridCol w="6255377">
                  <a:extLst>
                    <a:ext uri="{9D8B030D-6E8A-4147-A177-3AD203B41FA5}">
                      <a16:colId xmlns:a16="http://schemas.microsoft.com/office/drawing/2014/main" val="1369313753"/>
                    </a:ext>
                  </a:extLst>
                </a:gridCol>
              </a:tblGrid>
              <a:tr h="394382">
                <a:tc>
                  <a:txBody>
                    <a:bodyPr/>
                    <a:lstStyle/>
                    <a:p>
                      <a:pPr algn="l" fontAlgn="ctr">
                        <a:lnSpc>
                          <a:spcPct val="100000"/>
                        </a:lnSpc>
                      </a:pPr>
                      <a:r>
                        <a:rPr lang="en-GB" sz="1100" b="1" u="none" strike="noStrike" dirty="0">
                          <a:solidFill>
                            <a:schemeClr val="bg2">
                              <a:lumMod val="10000"/>
                            </a:schemeClr>
                          </a:solidFill>
                          <a:effectLst/>
                        </a:rPr>
                        <a:t>Actions</a:t>
                      </a:r>
                      <a:endParaRPr lang="en-GB" sz="1100" b="1" i="0" u="none" strike="noStrike" dirty="0">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3966555"/>
                  </a:ext>
                </a:extLst>
              </a:tr>
              <a:tr h="415481">
                <a:tc>
                  <a:txBody>
                    <a:bodyPr/>
                    <a:lstStyle/>
                    <a:p>
                      <a:pPr algn="l" fontAlgn="ctr">
                        <a:lnSpc>
                          <a:spcPct val="100000"/>
                        </a:lnSpc>
                      </a:pPr>
                      <a:r>
                        <a:rPr lang="en-GB" sz="1100" u="none" strike="noStrike" dirty="0">
                          <a:solidFill>
                            <a:schemeClr val="bg2">
                              <a:lumMod val="10000"/>
                            </a:schemeClr>
                          </a:solidFill>
                          <a:effectLst/>
                        </a:rPr>
                        <a:t>Review the Trust’s working policies to identify where reductions in travel to work can be implemented</a:t>
                      </a:r>
                      <a:endParaRPr lang="en-GB" sz="1100" b="0" i="0" u="none" strike="noStrike" dirty="0">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376517"/>
                  </a:ext>
                </a:extLst>
              </a:tr>
              <a:tr h="359787">
                <a:tc>
                  <a:txBody>
                    <a:bodyPr/>
                    <a:lstStyle/>
                    <a:p>
                      <a:pPr algn="l" fontAlgn="ctr">
                        <a:lnSpc>
                          <a:spcPct val="100000"/>
                        </a:lnSpc>
                      </a:pPr>
                      <a:r>
                        <a:rPr lang="en-GB" sz="1100" u="none" strike="noStrike">
                          <a:solidFill>
                            <a:schemeClr val="bg2">
                              <a:lumMod val="10000"/>
                            </a:schemeClr>
                          </a:solidFill>
                          <a:effectLst/>
                        </a:rPr>
                        <a:t>Identify suitable training opportunities for our staff on sustainability, including using NHS resources.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671888"/>
                  </a:ext>
                </a:extLst>
              </a:tr>
              <a:tr h="247120">
                <a:tc>
                  <a:txBody>
                    <a:bodyPr/>
                    <a:lstStyle/>
                    <a:p>
                      <a:pPr algn="l" fontAlgn="ctr">
                        <a:lnSpc>
                          <a:spcPct val="100000"/>
                        </a:lnSpc>
                      </a:pPr>
                      <a:r>
                        <a:rPr lang="en-GB" sz="1100" u="none" strike="noStrike">
                          <a:solidFill>
                            <a:schemeClr val="bg2">
                              <a:lumMod val="10000"/>
                            </a:schemeClr>
                          </a:solidFill>
                          <a:effectLst/>
                        </a:rPr>
                        <a:t>Encourage key members to undertake specialist sustainability training to ensure deliverability of the Green Plan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0832706"/>
                  </a:ext>
                </a:extLst>
              </a:tr>
              <a:tr h="339029">
                <a:tc>
                  <a:txBody>
                    <a:bodyPr/>
                    <a:lstStyle/>
                    <a:p>
                      <a:pPr algn="l" fontAlgn="ctr">
                        <a:lnSpc>
                          <a:spcPct val="100000"/>
                        </a:lnSpc>
                      </a:pPr>
                      <a:r>
                        <a:rPr lang="en-GB" sz="1100" u="none" strike="noStrike">
                          <a:solidFill>
                            <a:schemeClr val="bg2">
                              <a:lumMod val="10000"/>
                            </a:schemeClr>
                          </a:solidFill>
                          <a:effectLst/>
                        </a:rPr>
                        <a:t>Assign each area of the Green Plan to the relevant stakeholders.</a:t>
                      </a:r>
                      <a:endParaRPr lang="en-GB" sz="1100" b="0" i="0" u="none" strike="noStrike">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4635779"/>
                  </a:ext>
                </a:extLst>
              </a:tr>
              <a:tr h="525843">
                <a:tc>
                  <a:txBody>
                    <a:bodyPr/>
                    <a:lstStyle/>
                    <a:p>
                      <a:pPr algn="l" fontAlgn="ctr">
                        <a:lnSpc>
                          <a:spcPct val="100000"/>
                        </a:lnSpc>
                      </a:pPr>
                      <a:r>
                        <a:rPr lang="en-GB" sz="1100" u="none" strike="noStrike" dirty="0">
                          <a:solidFill>
                            <a:schemeClr val="bg2">
                              <a:lumMod val="10000"/>
                            </a:schemeClr>
                          </a:solidFill>
                          <a:effectLst/>
                        </a:rPr>
                        <a:t>Create a Net Zero Trajectory plan, including funding routes available and interim targets for 2028.</a:t>
                      </a:r>
                      <a:endParaRPr lang="en-GB" sz="1100" b="0" i="0" u="none" strike="noStrike" dirty="0">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136922"/>
                  </a:ext>
                </a:extLst>
              </a:tr>
              <a:tr h="581194">
                <a:tc>
                  <a:txBody>
                    <a:bodyPr/>
                    <a:lstStyle/>
                    <a:p>
                      <a:pPr algn="l" fontAlgn="ctr">
                        <a:lnSpc>
                          <a:spcPct val="100000"/>
                        </a:lnSpc>
                      </a:pPr>
                      <a:r>
                        <a:rPr lang="en-GB" sz="1100" u="none" strike="noStrike">
                          <a:solidFill>
                            <a:schemeClr val="bg2">
                              <a:lumMod val="10000"/>
                            </a:schemeClr>
                          </a:solidFill>
                          <a:effectLst/>
                        </a:rPr>
                        <a:t>Identify sustainability leads for each department to ensure that good practice is shared with all.</a:t>
                      </a:r>
                      <a:endParaRPr lang="en-GB" sz="1100" b="0" i="0" u="none" strike="noStrike">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284632"/>
                  </a:ext>
                </a:extLst>
              </a:tr>
              <a:tr h="502423">
                <a:tc>
                  <a:txBody>
                    <a:bodyPr/>
                    <a:lstStyle/>
                    <a:p>
                      <a:pPr algn="l" fontAlgn="ctr">
                        <a:lnSpc>
                          <a:spcPct val="100000"/>
                        </a:lnSpc>
                      </a:pPr>
                      <a:r>
                        <a:rPr lang="en-GB" sz="1100" b="0" i="0" u="none" strike="noStrike">
                          <a:solidFill>
                            <a:schemeClr val="bg2">
                              <a:lumMod val="10000"/>
                            </a:schemeClr>
                          </a:solidFill>
                          <a:effectLst/>
                          <a:latin typeface="Calibri" panose="020F0502020204030204" pitchFamily="34" charset="0"/>
                        </a:rPr>
                        <a:t>Engage with patients and visitors on issues of sustainable development policy.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1068349"/>
                  </a:ext>
                </a:extLst>
              </a:tr>
              <a:tr h="530793">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GB" sz="1100" b="0" i="0" u="none" strike="noStrike" kern="1200">
                          <a:solidFill>
                            <a:schemeClr val="bg2">
                              <a:lumMod val="10000"/>
                            </a:schemeClr>
                          </a:solidFill>
                          <a:effectLst/>
                          <a:latin typeface="Calibri" panose="020F0502020204030204" pitchFamily="34" charset="0"/>
                          <a:ea typeface="+mn-ea"/>
                          <a:cs typeface="+mn-cs"/>
                        </a:rPr>
                        <a:t>Refresh our communications plan around the promotion of sustainable development to staff and visitors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183111"/>
                  </a:ext>
                </a:extLst>
              </a:tr>
              <a:tr h="415941">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GB" sz="1100" b="0" i="0" u="none" strike="noStrike" kern="1200">
                          <a:solidFill>
                            <a:schemeClr val="bg2">
                              <a:lumMod val="10000"/>
                            </a:schemeClr>
                          </a:solidFill>
                          <a:effectLst/>
                          <a:latin typeface="Calibri" panose="020F0502020204030204" pitchFamily="34" charset="0"/>
                          <a:ea typeface="+mn-ea"/>
                          <a:cs typeface="+mn-cs"/>
                        </a:rPr>
                        <a:t>Seek ideas from the wider public on how to improve our environmental and sustainability performance.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179397"/>
                  </a:ext>
                </a:extLst>
              </a:tr>
              <a:tr h="4191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GB" sz="1100" b="0" i="0" u="none" strike="noStrike" kern="1200">
                          <a:solidFill>
                            <a:schemeClr val="bg2">
                              <a:lumMod val="10000"/>
                            </a:schemeClr>
                          </a:solidFill>
                          <a:effectLst/>
                          <a:latin typeface="Calibri" panose="020F0502020204030204" pitchFamily="34" charset="0"/>
                          <a:ea typeface="+mn-ea"/>
                          <a:cs typeface="+mn-cs"/>
                        </a:rPr>
                        <a:t>Support the running of food banks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42760"/>
                  </a:ext>
                </a:extLst>
              </a:tr>
              <a:tr h="46482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GB" sz="1100" b="0" i="0" u="none" strike="noStrike" kern="1200" dirty="0">
                          <a:solidFill>
                            <a:schemeClr val="bg2">
                              <a:lumMod val="10000"/>
                            </a:schemeClr>
                          </a:solidFill>
                          <a:effectLst/>
                          <a:latin typeface="Calibri" panose="020F0502020204030204" pitchFamily="34" charset="0"/>
                          <a:ea typeface="+mn-ea"/>
                          <a:cs typeface="+mn-cs"/>
                        </a:rPr>
                        <a:t>Identify funding opportunities to support the transition to a sustainable Trust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9584956"/>
                  </a:ext>
                </a:extLst>
              </a:tr>
            </a:tbl>
          </a:graphicData>
        </a:graphic>
      </p:graphicFrame>
    </p:spTree>
    <p:extLst>
      <p:ext uri="{BB962C8B-B14F-4D97-AF65-F5344CB8AC3E}">
        <p14:creationId xmlns:p14="http://schemas.microsoft.com/office/powerpoint/2010/main" val="260627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CBAF-688A-0A5D-267C-16AD14A2492D}"/>
              </a:ext>
            </a:extLst>
          </p:cNvPr>
          <p:cNvSpPr>
            <a:spLocks noGrp="1"/>
          </p:cNvSpPr>
          <p:nvPr>
            <p:ph type="title"/>
          </p:nvPr>
        </p:nvSpPr>
        <p:spPr/>
        <p:txBody>
          <a:bodyPr/>
          <a:lstStyle/>
          <a:p>
            <a:r>
              <a:rPr lang="en-US"/>
              <a:t>Net Zero Clinical Transformation</a:t>
            </a:r>
          </a:p>
        </p:txBody>
      </p:sp>
      <p:sp>
        <p:nvSpPr>
          <p:cNvPr id="3" name="Content Placeholder 2">
            <a:extLst>
              <a:ext uri="{FF2B5EF4-FFF2-40B4-BE49-F238E27FC236}">
                <a16:creationId xmlns:a16="http://schemas.microsoft.com/office/drawing/2014/main" id="{EF3698C0-F485-4FB8-D9E0-17A42B8DFF96}"/>
              </a:ext>
            </a:extLst>
          </p:cNvPr>
          <p:cNvSpPr>
            <a:spLocks noGrp="1"/>
          </p:cNvSpPr>
          <p:nvPr>
            <p:ph idx="1"/>
          </p:nvPr>
        </p:nvSpPr>
        <p:spPr>
          <a:xfrm>
            <a:off x="471487" y="1063256"/>
            <a:ext cx="5627163" cy="2647684"/>
          </a:xfrm>
        </p:spPr>
        <p:txBody>
          <a:bodyPr>
            <a:normAutofit fontScale="92500" lnSpcReduction="20000"/>
          </a:bodyPr>
          <a:lstStyle/>
          <a:p>
            <a:pPr marL="0" indent="0" fontAlgn="base">
              <a:buNone/>
            </a:pPr>
            <a:r>
              <a:rPr lang="en-GB" sz="1300" dirty="0">
                <a:solidFill>
                  <a:schemeClr val="bg2">
                    <a:lumMod val="10000"/>
                  </a:schemeClr>
                </a:solidFill>
                <a:latin typeface="+mn-lt"/>
              </a:rPr>
              <a:t>Transitioning clinically appropriate services from hospital to community or home settings offers measurable carbon savings. UK studies show that virtual ward care emits approximately four times less carbon per bed day than traditional inpatient care (8.8 kg </a:t>
            </a:r>
            <a:r>
              <a:rPr lang="en-GB" sz="1300" dirty="0" err="1">
                <a:solidFill>
                  <a:schemeClr val="bg2">
                    <a:lumMod val="10000"/>
                  </a:schemeClr>
                </a:solidFill>
                <a:latin typeface="+mn-lt"/>
              </a:rPr>
              <a:t>CO₂e</a:t>
            </a:r>
            <a:r>
              <a:rPr lang="en-GB" sz="1300" dirty="0">
                <a:solidFill>
                  <a:schemeClr val="bg2">
                    <a:lumMod val="10000"/>
                  </a:schemeClr>
                </a:solidFill>
                <a:latin typeface="+mn-lt"/>
              </a:rPr>
              <a:t> vs 37.9 kg </a:t>
            </a:r>
            <a:r>
              <a:rPr lang="en-GB" sz="1300" dirty="0" err="1">
                <a:solidFill>
                  <a:schemeClr val="bg2">
                    <a:lumMod val="10000"/>
                  </a:schemeClr>
                </a:solidFill>
                <a:latin typeface="+mn-lt"/>
              </a:rPr>
              <a:t>CO₂e</a:t>
            </a:r>
            <a:r>
              <a:rPr lang="en-GB" sz="1300" dirty="0">
                <a:solidFill>
                  <a:schemeClr val="bg2">
                    <a:lumMod val="10000"/>
                  </a:schemeClr>
                </a:solidFill>
                <a:latin typeface="+mn-lt"/>
              </a:rPr>
              <a:t>), avoiding hundreds of tonnes of emissions annually. Embedding virtual wards, remote monitoring and ambulatory community models into our clinical transformation programme therefore delivers both environmental and patient flow benefits</a:t>
            </a:r>
          </a:p>
          <a:p>
            <a:pPr marL="0" indent="0" fontAlgn="base">
              <a:buNone/>
            </a:pPr>
            <a:r>
              <a:rPr lang="en-GB" sz="1300" dirty="0">
                <a:solidFill>
                  <a:schemeClr val="bg2">
                    <a:lumMod val="10000"/>
                  </a:schemeClr>
                </a:solidFill>
                <a:latin typeface="+mn-lt"/>
              </a:rPr>
              <a:t>Our clinical and non-clinical teams are aware of how important a role they play in our Trust becoming sustainable. </a:t>
            </a:r>
          </a:p>
          <a:p>
            <a:pPr marL="0" indent="0" fontAlgn="base">
              <a:buNone/>
            </a:pPr>
            <a:r>
              <a:rPr lang="en-GB" sz="1300" dirty="0">
                <a:solidFill>
                  <a:schemeClr val="bg2">
                    <a:lumMod val="10000"/>
                  </a:schemeClr>
                </a:solidFill>
                <a:latin typeface="+mn-lt"/>
              </a:rPr>
              <a:t>Over the last 3 years, we have worked to identify KPIs and targets for reducing our carbon emissions from the care we provide and have undertaken quality and service improvement projects.</a:t>
            </a:r>
          </a:p>
          <a:p>
            <a:pPr marL="0" indent="0" fontAlgn="base">
              <a:buNone/>
            </a:pPr>
            <a:r>
              <a:rPr lang="en-GB" sz="1300" dirty="0">
                <a:solidFill>
                  <a:schemeClr val="bg2">
                    <a:lumMod val="10000"/>
                  </a:schemeClr>
                </a:solidFill>
                <a:latin typeface="+mn-lt"/>
              </a:rPr>
              <a:t>In this green plan, we will continue this, with greater emphasis on quantifying the improvements, as well as ensuring that our projects have co-benefits such as improved waiting times, better patient flow, and increased efficiency of our processes.</a:t>
            </a:r>
          </a:p>
        </p:txBody>
      </p:sp>
      <p:graphicFrame>
        <p:nvGraphicFramePr>
          <p:cNvPr id="5" name="Table 4">
            <a:extLst>
              <a:ext uri="{FF2B5EF4-FFF2-40B4-BE49-F238E27FC236}">
                <a16:creationId xmlns:a16="http://schemas.microsoft.com/office/drawing/2014/main" id="{5449A1E1-8187-59F8-AD0B-DB980ED23F86}"/>
              </a:ext>
            </a:extLst>
          </p:cNvPr>
          <p:cNvGraphicFramePr>
            <a:graphicFrameLocks noGrp="1"/>
          </p:cNvGraphicFramePr>
          <p:nvPr>
            <p:extLst>
              <p:ext uri="{D42A27DB-BD31-4B8C-83A1-F6EECF244321}">
                <p14:modId xmlns:p14="http://schemas.microsoft.com/office/powerpoint/2010/main" val="2113523586"/>
              </p:ext>
            </p:extLst>
          </p:nvPr>
        </p:nvGraphicFramePr>
        <p:xfrm>
          <a:off x="301311" y="3902084"/>
          <a:ext cx="6255377" cy="2620636"/>
        </p:xfrm>
        <a:graphic>
          <a:graphicData uri="http://schemas.openxmlformats.org/drawingml/2006/table">
            <a:tbl>
              <a:tblPr>
                <a:tableStyleId>{5C22544A-7EE6-4342-B048-85BDC9FD1C3A}</a:tableStyleId>
              </a:tblPr>
              <a:tblGrid>
                <a:gridCol w="6255377">
                  <a:extLst>
                    <a:ext uri="{9D8B030D-6E8A-4147-A177-3AD203B41FA5}">
                      <a16:colId xmlns:a16="http://schemas.microsoft.com/office/drawing/2014/main" val="1369313753"/>
                    </a:ext>
                  </a:extLst>
                </a:gridCol>
              </a:tblGrid>
              <a:tr h="394382">
                <a:tc>
                  <a:txBody>
                    <a:bodyPr/>
                    <a:lstStyle/>
                    <a:p>
                      <a:pPr algn="l" fontAlgn="ctr">
                        <a:lnSpc>
                          <a:spcPct val="100000"/>
                        </a:lnSpc>
                      </a:pPr>
                      <a:r>
                        <a:rPr lang="en-GB" sz="1100" b="1" u="none" strike="noStrike">
                          <a:solidFill>
                            <a:schemeClr val="bg2">
                              <a:lumMod val="10000"/>
                            </a:schemeClr>
                          </a:solidFill>
                          <a:effectLst/>
                          <a:latin typeface="+mn-lt"/>
                        </a:rPr>
                        <a:t>Actions</a:t>
                      </a:r>
                      <a:endParaRPr lang="en-GB" sz="1100" b="1" i="0" u="none" strike="noStrike">
                        <a:solidFill>
                          <a:schemeClr val="bg2">
                            <a:lumMod val="10000"/>
                          </a:schemeClr>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3966555"/>
                  </a:ext>
                </a:extLst>
              </a:tr>
              <a:tr h="603194">
                <a:tc>
                  <a:txBody>
                    <a:bodyPr/>
                    <a:lstStyle/>
                    <a:p>
                      <a:pPr marL="0" marR="0" lvl="0" indent="0" algn="l" defTabSz="685800" rtl="0" eaLnBrk="1" fontAlgn="base" latinLnBrk="0" hangingPunct="1">
                        <a:lnSpc>
                          <a:spcPct val="90000"/>
                        </a:lnSpc>
                        <a:spcBef>
                          <a:spcPts val="750"/>
                        </a:spcBef>
                        <a:spcAft>
                          <a:spcPts val="0"/>
                        </a:spcAft>
                        <a:buClr>
                          <a:srgbClr val="78BE20"/>
                        </a:buClr>
                        <a:buSzTx/>
                        <a:buFont typeface="Arial" panose="020B0604020202020204" pitchFamily="34" charset="0"/>
                        <a:buNone/>
                        <a:tabLst/>
                        <a:defRPr/>
                      </a:pPr>
                      <a:r>
                        <a:rPr kumimoji="0" lang="en-GB" sz="1100" b="0" i="0" u="none" strike="noStrike" kern="1200" cap="none" spc="0" normalizeH="0" baseline="0" noProof="0">
                          <a:ln>
                            <a:noFill/>
                          </a:ln>
                          <a:solidFill>
                            <a:srgbClr val="E8E8E8">
                              <a:lumMod val="10000"/>
                            </a:srgbClr>
                          </a:solidFill>
                          <a:effectLst/>
                          <a:uLnTx/>
                          <a:uFillTx/>
                          <a:latin typeface="+mn-lt"/>
                          <a:ea typeface="+mn-ea"/>
                          <a:cs typeface="Arial" panose="020B0604020202020204" pitchFamily="34" charset="0"/>
                        </a:rPr>
                        <a:t>Establish a clinical lead and multidisciplinary working group responsible for reducing emissions in the clinical areas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376517"/>
                  </a:ext>
                </a:extLst>
              </a:tr>
              <a:tr h="682371">
                <a:tc>
                  <a:txBody>
                    <a:bodyPr/>
                    <a:lstStyle/>
                    <a:p>
                      <a:pPr marL="0" marR="0" lvl="0" indent="0" algn="l" defTabSz="685800" rtl="0" eaLnBrk="1" fontAlgn="base" latinLnBrk="0" hangingPunct="1">
                        <a:lnSpc>
                          <a:spcPct val="90000"/>
                        </a:lnSpc>
                        <a:spcBef>
                          <a:spcPts val="750"/>
                        </a:spcBef>
                        <a:spcAft>
                          <a:spcPts val="0"/>
                        </a:spcAft>
                        <a:buClr>
                          <a:srgbClr val="78BE20"/>
                        </a:buClr>
                        <a:buSzTx/>
                        <a:buFont typeface="Arial" panose="020B0604020202020204" pitchFamily="34" charset="0"/>
                        <a:buNone/>
                        <a:tabLst/>
                        <a:defRPr/>
                      </a:pPr>
                      <a:r>
                        <a:rPr kumimoji="0" lang="en-GB" sz="1100" b="0" i="0" u="none" strike="noStrike" kern="1200" cap="none" spc="0" normalizeH="0" baseline="0" noProof="0">
                          <a:ln>
                            <a:noFill/>
                          </a:ln>
                          <a:solidFill>
                            <a:srgbClr val="E8E8E8">
                              <a:lumMod val="10000"/>
                            </a:srgbClr>
                          </a:solidFill>
                          <a:effectLst/>
                          <a:uLnTx/>
                          <a:uFillTx/>
                          <a:latin typeface="+mn-lt"/>
                          <a:ea typeface="+mn-ea"/>
                          <a:cs typeface="Arial" panose="020B0604020202020204" pitchFamily="34" charset="0"/>
                        </a:rPr>
                        <a:t>Complete quality improvement projects that have a measurable reductions in emissions - whether it be related to medicines, waste, energy use, or other areas.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329142"/>
                  </a:ext>
                </a:extLst>
              </a:tr>
              <a:tr h="518410">
                <a:tc>
                  <a:txBody>
                    <a:bodyPr/>
                    <a:lstStyle/>
                    <a:p>
                      <a:pPr marL="0" marR="0" lvl="0" indent="0" algn="l" defTabSz="685800" rtl="0" eaLnBrk="1" fontAlgn="base" latinLnBrk="0" hangingPunct="1">
                        <a:lnSpc>
                          <a:spcPct val="90000"/>
                        </a:lnSpc>
                        <a:spcBef>
                          <a:spcPts val="750"/>
                        </a:spcBef>
                        <a:spcAft>
                          <a:spcPts val="0"/>
                        </a:spcAft>
                        <a:buClr>
                          <a:srgbClr val="78BE20"/>
                        </a:buClr>
                        <a:buSzTx/>
                        <a:buFont typeface="Arial" panose="020B0604020202020204" pitchFamily="34" charset="0"/>
                        <a:buNone/>
                        <a:tabLst/>
                        <a:defRPr/>
                      </a:pPr>
                      <a:r>
                        <a:rPr kumimoji="0" lang="en-GB" sz="1100" b="0" i="0" u="none" strike="noStrike" kern="1200" cap="none" spc="0" normalizeH="0" baseline="0" noProof="0">
                          <a:ln>
                            <a:noFill/>
                          </a:ln>
                          <a:solidFill>
                            <a:srgbClr val="E8E8E8">
                              <a:lumMod val="10000"/>
                            </a:srgbClr>
                          </a:solidFill>
                          <a:effectLst/>
                          <a:uLnTx/>
                          <a:uFillTx/>
                          <a:latin typeface="+mn-lt"/>
                          <a:ea typeface="+mn-ea"/>
                          <a:cs typeface="Arial" panose="020B0604020202020204" pitchFamily="34" charset="0"/>
                        </a:rPr>
                        <a:t>Identify co-benefits of projects for quality of care, efficiency and reducing healthcare inequalities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671888"/>
                  </a:ext>
                </a:extLst>
              </a:tr>
              <a:tr h="422279">
                <a:tc>
                  <a:txBody>
                    <a:bodyPr/>
                    <a:lstStyle/>
                    <a:p>
                      <a:pPr marL="0" marR="0" lvl="0" indent="0" algn="l" defTabSz="685800" rtl="0" eaLnBrk="1" fontAlgn="base" latinLnBrk="0" hangingPunct="1">
                        <a:lnSpc>
                          <a:spcPct val="90000"/>
                        </a:lnSpc>
                        <a:spcBef>
                          <a:spcPts val="750"/>
                        </a:spcBef>
                        <a:spcAft>
                          <a:spcPts val="0"/>
                        </a:spcAft>
                        <a:buClr>
                          <a:srgbClr val="78BE20"/>
                        </a:buClr>
                        <a:buSzTx/>
                        <a:buFont typeface="Arial" panose="020B0604020202020204" pitchFamily="34" charset="0"/>
                        <a:buNone/>
                        <a:tabLst/>
                        <a:defRPr/>
                      </a:pPr>
                      <a:r>
                        <a:rPr kumimoji="0" lang="en-GB" sz="1100" b="0" i="0" u="none" strike="noStrike" kern="1200" cap="none" spc="0" normalizeH="0" baseline="0" noProof="0" dirty="0">
                          <a:ln>
                            <a:noFill/>
                          </a:ln>
                          <a:solidFill>
                            <a:srgbClr val="E8E8E8">
                              <a:lumMod val="10000"/>
                            </a:srgbClr>
                          </a:solidFill>
                          <a:effectLst/>
                          <a:uLnTx/>
                          <a:uFillTx/>
                          <a:latin typeface="+mn-lt"/>
                          <a:ea typeface="+mn-ea"/>
                          <a:cs typeface="Arial" panose="020B0604020202020204" pitchFamily="34" charset="0"/>
                        </a:rPr>
                        <a:t>Share our good practices with our clinical groups, the wider Trust, and NHS England.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0832706"/>
                  </a:ext>
                </a:extLst>
              </a:tr>
            </a:tbl>
          </a:graphicData>
        </a:graphic>
      </p:graphicFrame>
    </p:spTree>
    <p:extLst>
      <p:ext uri="{BB962C8B-B14F-4D97-AF65-F5344CB8AC3E}">
        <p14:creationId xmlns:p14="http://schemas.microsoft.com/office/powerpoint/2010/main" val="83154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83B3-9073-5CFE-6655-8980B27FF986}"/>
              </a:ext>
            </a:extLst>
          </p:cNvPr>
          <p:cNvSpPr>
            <a:spLocks noGrp="1"/>
          </p:cNvSpPr>
          <p:nvPr>
            <p:ph type="title"/>
          </p:nvPr>
        </p:nvSpPr>
        <p:spPr>
          <a:xfrm>
            <a:off x="471487" y="445109"/>
            <a:ext cx="5915025" cy="589014"/>
          </a:xfrm>
        </p:spPr>
        <p:txBody>
          <a:bodyPr/>
          <a:lstStyle/>
          <a:p>
            <a:r>
              <a:rPr lang="en-US"/>
              <a:t>Digital Transformation</a:t>
            </a:r>
          </a:p>
        </p:txBody>
      </p:sp>
      <p:sp>
        <p:nvSpPr>
          <p:cNvPr id="3" name="TextBox 2">
            <a:extLst>
              <a:ext uri="{FF2B5EF4-FFF2-40B4-BE49-F238E27FC236}">
                <a16:creationId xmlns:a16="http://schemas.microsoft.com/office/drawing/2014/main" id="{155C489F-978A-4450-A83D-41479971231E}"/>
              </a:ext>
            </a:extLst>
          </p:cNvPr>
          <p:cNvSpPr txBox="1"/>
          <p:nvPr/>
        </p:nvSpPr>
        <p:spPr>
          <a:xfrm>
            <a:off x="416560" y="1188720"/>
            <a:ext cx="5874512" cy="3477875"/>
          </a:xfrm>
          <a:prstGeom prst="rect">
            <a:avLst/>
          </a:prstGeom>
          <a:noFill/>
        </p:spPr>
        <p:txBody>
          <a:bodyPr wrap="square" rtlCol="0">
            <a:spAutoFit/>
          </a:bodyPr>
          <a:lstStyle/>
          <a:p>
            <a:r>
              <a:rPr lang="en-GB" sz="1000" dirty="0">
                <a:solidFill>
                  <a:schemeClr val="bg2">
                    <a:lumMod val="10000"/>
                  </a:schemeClr>
                </a:solidFill>
                <a:latin typeface="Arial" panose="020B0604020202020204" pitchFamily="34" charset="0"/>
                <a:cs typeface="Arial" panose="020B0604020202020204" pitchFamily="34" charset="0"/>
              </a:rPr>
              <a:t>At our Trust, we have adopted pay-as-you mail and app-based messaging  since our last plan.</a:t>
            </a:r>
          </a:p>
          <a:p>
            <a:endParaRPr lang="en-GB" sz="1000" dirty="0">
              <a:solidFill>
                <a:schemeClr val="bg2">
                  <a:lumMod val="10000"/>
                </a:schemeClr>
              </a:solidFill>
              <a:latin typeface="Arial" panose="020B0604020202020204" pitchFamily="34" charset="0"/>
              <a:cs typeface="Arial" panose="020B0604020202020204" pitchFamily="34" charset="0"/>
            </a:endParaRPr>
          </a:p>
          <a:p>
            <a:r>
              <a:rPr lang="en-GB" sz="1000" dirty="0">
                <a:solidFill>
                  <a:schemeClr val="bg2">
                    <a:lumMod val="10000"/>
                  </a:schemeClr>
                </a:solidFill>
                <a:latin typeface="Arial" panose="020B0604020202020204" pitchFamily="34" charset="0"/>
                <a:cs typeface="Arial" panose="020B0604020202020204" pitchFamily="34" charset="0"/>
              </a:rPr>
              <a:t>Alongside this, a paper reduction campaign to reduce our printer use has reduced our paper usage on site, and we will soon have access to measurable data to monitor this in future. We have also switched to recycled paper for all our printing.</a:t>
            </a:r>
          </a:p>
          <a:p>
            <a:endParaRPr lang="en-GB" sz="1000" dirty="0">
              <a:solidFill>
                <a:schemeClr val="bg2">
                  <a:lumMod val="10000"/>
                </a:schemeClr>
              </a:solidFill>
              <a:latin typeface="Arial" panose="020B0604020202020204" pitchFamily="34" charset="0"/>
              <a:cs typeface="Arial" panose="020B0604020202020204" pitchFamily="34" charset="0"/>
            </a:endParaRPr>
          </a:p>
          <a:p>
            <a:r>
              <a:rPr lang="en-GB" sz="1000" dirty="0">
                <a:solidFill>
                  <a:schemeClr val="bg2">
                    <a:lumMod val="10000"/>
                  </a:schemeClr>
                </a:solidFill>
                <a:latin typeface="Arial" panose="020B0604020202020204" pitchFamily="34" charset="0"/>
                <a:cs typeface="Arial" panose="020B0604020202020204" pitchFamily="34" charset="0"/>
              </a:rPr>
              <a:t>Where patients agree, we now use electronic letters using systems we have in place, including letters to GPs.</a:t>
            </a:r>
          </a:p>
          <a:p>
            <a:endParaRPr lang="en-GB" sz="1000" dirty="0">
              <a:solidFill>
                <a:schemeClr val="bg2">
                  <a:lumMod val="10000"/>
                </a:schemeClr>
              </a:solidFill>
              <a:latin typeface="Arial" panose="020B0604020202020204" pitchFamily="34" charset="0"/>
              <a:cs typeface="Arial" panose="020B0604020202020204" pitchFamily="34" charset="0"/>
            </a:endParaRPr>
          </a:p>
          <a:p>
            <a:pPr fontAlgn="ctr"/>
            <a:r>
              <a:rPr lang="en-GB" sz="1000" dirty="0">
                <a:solidFill>
                  <a:schemeClr val="bg2">
                    <a:lumMod val="10000"/>
                  </a:schemeClr>
                </a:solidFill>
                <a:latin typeface="Arial" panose="020B0604020202020204" pitchFamily="34" charset="0"/>
                <a:cs typeface="Arial" panose="020B0604020202020204" pitchFamily="34" charset="0"/>
              </a:rPr>
              <a:t>Our blood test and X-ray requests from GPs are now all requested electronically, and any appointments for blood tests can now be booked via our website.</a:t>
            </a:r>
          </a:p>
          <a:p>
            <a:endParaRPr lang="en-GB" sz="1000" dirty="0">
              <a:solidFill>
                <a:schemeClr val="bg2">
                  <a:lumMod val="10000"/>
                </a:schemeClr>
              </a:solidFill>
              <a:latin typeface="Arial" panose="020B0604020202020204" pitchFamily="34" charset="0"/>
              <a:cs typeface="Arial" panose="020B0604020202020204" pitchFamily="34" charset="0"/>
            </a:endParaRPr>
          </a:p>
          <a:p>
            <a:r>
              <a:rPr lang="en-GB" sz="1000" dirty="0">
                <a:solidFill>
                  <a:schemeClr val="bg2">
                    <a:lumMod val="10000"/>
                  </a:schemeClr>
                </a:solidFill>
                <a:latin typeface="Arial" panose="020B0604020202020204" pitchFamily="34" charset="0"/>
                <a:cs typeface="Arial" panose="020B0604020202020204" pitchFamily="34" charset="0"/>
              </a:rPr>
              <a:t>Digital-first models — including virtual consultations, electronic letters and remote monitoring — provide major sustainability benefits. Greener NHS analysis indicates that virtual outpatient appointments could avoid more than 200 million patient road miles and save over 400 </a:t>
            </a:r>
            <a:r>
              <a:rPr lang="en-GB" sz="1000" dirty="0" err="1">
                <a:solidFill>
                  <a:schemeClr val="bg2">
                    <a:lumMod val="10000"/>
                  </a:schemeClr>
                </a:solidFill>
                <a:latin typeface="Arial" panose="020B0604020202020204" pitchFamily="34" charset="0"/>
                <a:cs typeface="Arial" panose="020B0604020202020204" pitchFamily="34" charset="0"/>
              </a:rPr>
              <a:t>kilotonnes</a:t>
            </a:r>
            <a:r>
              <a:rPr lang="en-GB" sz="1000" dirty="0">
                <a:solidFill>
                  <a:schemeClr val="bg2">
                    <a:lumMod val="10000"/>
                  </a:schemeClr>
                </a:solidFill>
                <a:latin typeface="Arial" panose="020B0604020202020204" pitchFamily="34" charset="0"/>
                <a:cs typeface="Arial" panose="020B0604020202020204" pitchFamily="34" charset="0"/>
              </a:rPr>
              <a:t> of </a:t>
            </a:r>
            <a:r>
              <a:rPr lang="en-GB" sz="1000" dirty="0" err="1">
                <a:solidFill>
                  <a:schemeClr val="bg2">
                    <a:lumMod val="10000"/>
                  </a:schemeClr>
                </a:solidFill>
                <a:latin typeface="Arial" panose="020B0604020202020204" pitchFamily="34" charset="0"/>
                <a:cs typeface="Arial" panose="020B0604020202020204" pitchFamily="34" charset="0"/>
              </a:rPr>
              <a:t>CO₂e</a:t>
            </a:r>
            <a:r>
              <a:rPr lang="en-GB" sz="1000" dirty="0">
                <a:solidFill>
                  <a:schemeClr val="bg2">
                    <a:lumMod val="10000"/>
                  </a:schemeClr>
                </a:solidFill>
                <a:latin typeface="Arial" panose="020B0604020202020204" pitchFamily="34" charset="0"/>
                <a:cs typeface="Arial" panose="020B0604020202020204" pitchFamily="34" charset="0"/>
              </a:rPr>
              <a:t> annually across the NHS. Within PAHT, expanding digital communication and follow-up pathways will directly reduce travel emissions, paper consumption and building utilisation.</a:t>
            </a:r>
          </a:p>
          <a:p>
            <a:endParaRPr lang="en-GB" sz="1000" dirty="0">
              <a:solidFill>
                <a:schemeClr val="bg2">
                  <a:lumMod val="10000"/>
                </a:schemeClr>
              </a:solidFill>
              <a:latin typeface="Arial" panose="020B0604020202020204" pitchFamily="34" charset="0"/>
              <a:cs typeface="Arial" panose="020B0604020202020204" pitchFamily="34" charset="0"/>
            </a:endParaRPr>
          </a:p>
          <a:p>
            <a:endParaRPr lang="en-GB" sz="1000" dirty="0">
              <a:solidFill>
                <a:schemeClr val="bg2">
                  <a:lumMod val="10000"/>
                </a:schemeClr>
              </a:solidFill>
              <a:latin typeface="Arial" panose="020B0604020202020204" pitchFamily="34" charset="0"/>
              <a:cs typeface="Arial" panose="020B0604020202020204" pitchFamily="34" charset="0"/>
            </a:endParaRPr>
          </a:p>
          <a:p>
            <a:endParaRPr lang="en-GB" sz="1000" dirty="0">
              <a:solidFill>
                <a:schemeClr val="bg2">
                  <a:lumMod val="10000"/>
                </a:schemeClr>
              </a:solidFill>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8E07C15C-C008-49BE-AFDF-834BBE0E5025}"/>
              </a:ext>
            </a:extLst>
          </p:cNvPr>
          <p:cNvGraphicFramePr>
            <a:graphicFrameLocks noGrp="1"/>
          </p:cNvGraphicFramePr>
          <p:nvPr>
            <p:extLst>
              <p:ext uri="{D42A27DB-BD31-4B8C-83A1-F6EECF244321}">
                <p14:modId xmlns:p14="http://schemas.microsoft.com/office/powerpoint/2010/main" val="790106243"/>
              </p:ext>
            </p:extLst>
          </p:nvPr>
        </p:nvGraphicFramePr>
        <p:xfrm>
          <a:off x="416560" y="4470122"/>
          <a:ext cx="5723718" cy="1630267"/>
        </p:xfrm>
        <a:graphic>
          <a:graphicData uri="http://schemas.openxmlformats.org/drawingml/2006/table">
            <a:tbl>
              <a:tblPr>
                <a:tableStyleId>{5C22544A-7EE6-4342-B048-85BDC9FD1C3A}</a:tableStyleId>
              </a:tblPr>
              <a:tblGrid>
                <a:gridCol w="5723718">
                  <a:extLst>
                    <a:ext uri="{9D8B030D-6E8A-4147-A177-3AD203B41FA5}">
                      <a16:colId xmlns:a16="http://schemas.microsoft.com/office/drawing/2014/main" val="2810467243"/>
                    </a:ext>
                  </a:extLst>
                </a:gridCol>
              </a:tblGrid>
              <a:tr h="474309">
                <a:tc>
                  <a:txBody>
                    <a:bodyPr/>
                    <a:lstStyle/>
                    <a:p>
                      <a:pPr algn="l" fontAlgn="ctr"/>
                      <a:r>
                        <a:rPr lang="en-GB" sz="1100" b="1" u="none" strike="noStrike">
                          <a:solidFill>
                            <a:schemeClr val="bg2">
                              <a:lumMod val="10000"/>
                            </a:schemeClr>
                          </a:solidFill>
                          <a:effectLst/>
                        </a:rPr>
                        <a:t>Actions</a:t>
                      </a:r>
                      <a:endParaRPr lang="en-GB" sz="1100" b="1" i="0" u="none" strike="noStrike">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224575"/>
                  </a:ext>
                </a:extLst>
              </a:tr>
              <a:tr h="387927">
                <a:tc>
                  <a:txBody>
                    <a:bodyPr/>
                    <a:lstStyle/>
                    <a:p>
                      <a:pPr algn="l" fontAlgn="ctr"/>
                      <a:r>
                        <a:rPr lang="en-GB" sz="1100" u="none" strike="noStrike">
                          <a:solidFill>
                            <a:schemeClr val="bg2">
                              <a:lumMod val="10000"/>
                            </a:schemeClr>
                          </a:solidFill>
                          <a:effectLst/>
                        </a:rPr>
                        <a:t>Develop our next Paper Reduction Awareness Campaign</a:t>
                      </a:r>
                      <a:endParaRPr lang="en-GB" sz="1100" b="0" i="0" u="none" strike="noStrike">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2638040"/>
                  </a:ext>
                </a:extLst>
              </a:tr>
              <a:tr h="357435">
                <a:tc>
                  <a:txBody>
                    <a:bodyPr/>
                    <a:lstStyle/>
                    <a:p>
                      <a:pPr algn="l" fontAlgn="ctr"/>
                      <a:r>
                        <a:rPr lang="en-GB" sz="1100" u="none" strike="noStrike">
                          <a:solidFill>
                            <a:schemeClr val="bg2">
                              <a:lumMod val="10000"/>
                            </a:schemeClr>
                          </a:solidFill>
                          <a:effectLst/>
                        </a:rPr>
                        <a:t>Measure our paper usage and identify KPIs for further reduction</a:t>
                      </a:r>
                      <a:endParaRPr lang="en-GB" sz="1100" b="0" i="0" u="none" strike="noStrike">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2041874"/>
                  </a:ext>
                </a:extLst>
              </a:tr>
              <a:tr h="410596">
                <a:tc>
                  <a:txBody>
                    <a:bodyPr/>
                    <a:lstStyle/>
                    <a:p>
                      <a:pPr algn="l" fontAlgn="b"/>
                      <a:r>
                        <a:rPr lang="en-GB" sz="1100" u="none" strike="noStrike">
                          <a:solidFill>
                            <a:schemeClr val="bg2">
                              <a:lumMod val="10000"/>
                            </a:schemeClr>
                          </a:solidFill>
                          <a:effectLst/>
                        </a:rPr>
                        <a:t>Review IT management processes and goods for low carbon alternatives</a:t>
                      </a:r>
                      <a:endParaRPr lang="en-GB" sz="1100" b="0" i="0" u="none" strike="noStrike">
                        <a:solidFill>
                          <a:schemeClr val="bg2">
                            <a:lumMod val="10000"/>
                          </a:schemeClr>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93628252"/>
                  </a:ext>
                </a:extLst>
              </a:tr>
            </a:tbl>
          </a:graphicData>
        </a:graphic>
      </p:graphicFrame>
    </p:spTree>
    <p:extLst>
      <p:ext uri="{BB962C8B-B14F-4D97-AF65-F5344CB8AC3E}">
        <p14:creationId xmlns:p14="http://schemas.microsoft.com/office/powerpoint/2010/main" val="3481586719"/>
      </p:ext>
    </p:extLst>
  </p:cSld>
  <p:clrMapOvr>
    <a:masterClrMapping/>
  </p:clrMapOvr>
</p:sld>
</file>

<file path=ppt/theme/theme1.xml><?xml version="1.0" encoding="utf-8"?>
<a:theme xmlns:a="http://schemas.openxmlformats.org/drawingml/2006/main" name="Greener NHS">
  <a:themeElements>
    <a:clrScheme name="Greener NHS">
      <a:dk1>
        <a:srgbClr val="006747"/>
      </a:dk1>
      <a:lt1>
        <a:srgbClr val="FFFFFF"/>
      </a:lt1>
      <a:dk2>
        <a:srgbClr val="009638"/>
      </a:dk2>
      <a:lt2>
        <a:srgbClr val="E8E8E8"/>
      </a:lt2>
      <a:accent1>
        <a:srgbClr val="006747"/>
      </a:accent1>
      <a:accent2>
        <a:srgbClr val="009638"/>
      </a:accent2>
      <a:accent3>
        <a:srgbClr val="78BE20"/>
      </a:accent3>
      <a:accent4>
        <a:srgbClr val="415563"/>
      </a:accent4>
      <a:accent5>
        <a:srgbClr val="00A9CE"/>
      </a:accent5>
      <a:accent6>
        <a:srgbClr val="005EB8"/>
      </a:accent6>
      <a:hlink>
        <a:srgbClr val="009638"/>
      </a:hlink>
      <a:folHlink>
        <a:srgbClr val="41556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2a954b-a870-40ec-a101-9137b1ce6def" xsi:nil="true"/>
    <lcf76f155ced4ddcb4097134ff3c332f xmlns="7e308a77-8af2-48ed-a70e-7c237966b0b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1EC091D3335D499DF9BAE62CFB43BF" ma:contentTypeVersion="13" ma:contentTypeDescription="Create a new document." ma:contentTypeScope="" ma:versionID="2f8df0f93751c6b58fe7f376142f2edf">
  <xsd:schema xmlns:xsd="http://www.w3.org/2001/XMLSchema" xmlns:xs="http://www.w3.org/2001/XMLSchema" xmlns:p="http://schemas.microsoft.com/office/2006/metadata/properties" xmlns:ns2="7e308a77-8af2-48ed-a70e-7c237966b0bf" xmlns:ns3="5e2a954b-a870-40ec-a101-9137b1ce6def" targetNamespace="http://schemas.microsoft.com/office/2006/metadata/properties" ma:root="true" ma:fieldsID="2c848340ddc4294223d789712422ca1c" ns2:_="" ns3:_="">
    <xsd:import namespace="7e308a77-8af2-48ed-a70e-7c237966b0bf"/>
    <xsd:import namespace="5e2a954b-a870-40ec-a101-9137b1ce6d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08a77-8af2-48ed-a70e-7c237966b0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2a954b-a870-40ec-a101-9137b1ce6de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3944248-2d78-40bf-83d2-7e7baca8cc0d}" ma:internalName="TaxCatchAll" ma:showField="CatchAllData" ma:web="5e2a954b-a870-40ec-a101-9137b1ce6d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5D8E16-DE3F-4868-B5ED-4A7F6588772E}">
  <ds:schemaRefs>
    <ds:schemaRef ds:uri="14e0c0be-a90c-4708-9a50-85a3bcba42d5"/>
    <ds:schemaRef ds:uri="5e2a954b-a870-40ec-a101-9137b1ce6def"/>
    <ds:schemaRef ds:uri="7e308a77-8af2-48ed-a70e-7c237966b0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28108F-D8DB-4054-88AA-DD07436B7022}">
  <ds:schemaRefs>
    <ds:schemaRef ds:uri="http://schemas.microsoft.com/sharepoint/v3/contenttype/forms"/>
  </ds:schemaRefs>
</ds:datastoreItem>
</file>

<file path=customXml/itemProps3.xml><?xml version="1.0" encoding="utf-8"?>
<ds:datastoreItem xmlns:ds="http://schemas.openxmlformats.org/officeDocument/2006/customXml" ds:itemID="{8DC05954-230E-47CF-98FF-D51E6D1DE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08a77-8af2-48ed-a70e-7c237966b0bf"/>
    <ds:schemaRef ds:uri="5e2a954b-a870-40ec-a101-9137b1ce6d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279</TotalTime>
  <Words>3983</Words>
  <Application>Microsoft Office PowerPoint</Application>
  <PresentationFormat>A4 Paper (210x297 mm)</PresentationFormat>
  <Paragraphs>312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Calibri</vt:lpstr>
      <vt:lpstr>Greener NHS</vt:lpstr>
      <vt:lpstr>The Princess Alexandra Hospital NHS Trust (PAHT)</vt:lpstr>
      <vt:lpstr>Contents  3 Foreword  4 Introduction  5 NHS Core Carbon Footprint and Footprint Plus  6 Our New Green Plan  7 System Leadership and Workforce  8 Net Zero Clinical Transformation  9 Digital Transformation  10 Medicines  11 Travel and Transport  12 Estates and Facilities  13 Supply Chain and Procurement  14 Food and Nutrition  15 Adaptation  16 Governance  17 Green Plan Action Tracker</vt:lpstr>
      <vt:lpstr>Foreword</vt:lpstr>
      <vt:lpstr>Introduction</vt:lpstr>
      <vt:lpstr>NHS Core Carbon Footprint and Footprint Plus </vt:lpstr>
      <vt:lpstr>Our New Green Plan  </vt:lpstr>
      <vt:lpstr>Workforce and Leadership</vt:lpstr>
      <vt:lpstr>Net Zero Clinical Transformation</vt:lpstr>
      <vt:lpstr>Digital Transformation</vt:lpstr>
      <vt:lpstr>Medicines</vt:lpstr>
      <vt:lpstr>Travel and Transport</vt:lpstr>
      <vt:lpstr>Estates and Facilities</vt:lpstr>
      <vt:lpstr>Procurement</vt:lpstr>
      <vt:lpstr>Food and Nutrition</vt:lpstr>
      <vt:lpstr>Adaptation</vt:lpstr>
      <vt:lpstr>Governance</vt:lpstr>
      <vt:lpstr>Green Plan Action Tracker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Darren (NHS SOUTH, CENTRAL AND WEST COMMISSIONING SUPPORT UNIT)</dc:creator>
  <cp:lastModifiedBy>NASH, Lauren (THE PRINCESS ALEXANDRA HOSPITAL NHS TRUST)</cp:lastModifiedBy>
  <cp:revision>12</cp:revision>
  <dcterms:created xsi:type="dcterms:W3CDTF">2024-10-16T09:12:19Z</dcterms:created>
  <dcterms:modified xsi:type="dcterms:W3CDTF">2026-04-07T15:36:19Z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0x010100EF1EC091D3335D499DF9BAE62CFB43BF</vt:lpwstr>
  </property>
  <property fmtid="{D5CDD505-2E9C-101B-9397-08002B2CF9AE}" pid="3" name="MediaServiceImageTags">
    <vt:lpwstr/>
  </property>
</Properties>
</file>